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Bahnschrift" panose="020B0502040204020203" pitchFamily="34" charset="0"/>
      <p:regular r:id="rId14"/>
      <p:bold r:id="rId15"/>
    </p:embeddedFont>
    <p:embeddedFont>
      <p:font typeface="Raleway Medium" panose="020F0502020204030204" pitchFamily="2"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570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579864" y="406241"/>
            <a:ext cx="9137542" cy="1037511"/>
          </a:xfrm>
          <a:prstGeom prst="rect">
            <a:avLst/>
          </a:prstGeom>
          <a:noFill/>
          <a:ln/>
        </p:spPr>
        <p:txBody>
          <a:bodyPr wrap="none" lIns="0" tIns="0" rIns="0" bIns="0" rtlCol="0" anchor="t"/>
          <a:lstStyle/>
          <a:p>
            <a:pPr marL="0" indent="0" algn="l">
              <a:lnSpc>
                <a:spcPts val="6400"/>
              </a:lnSpc>
              <a:buNone/>
            </a:pPr>
            <a:r>
              <a:rPr lang="en-US" sz="5100" b="1" u="sng" dirty="0">
                <a:solidFill>
                  <a:srgbClr val="FFE14D"/>
                </a:solidFill>
                <a:latin typeface="Comfortaa Bold" pitchFamily="34" charset="0"/>
                <a:ea typeface="Comfortaa Bold" pitchFamily="34" charset="-122"/>
                <a:cs typeface="Comfortaa Bold" pitchFamily="34" charset="-120"/>
              </a:rPr>
              <a:t>INSIGHTIQ</a:t>
            </a:r>
            <a:endParaRPr lang="en-US" sz="5100" dirty="0"/>
          </a:p>
        </p:txBody>
      </p:sp>
      <p:sp>
        <p:nvSpPr>
          <p:cNvPr id="3" name="Text 1"/>
          <p:cNvSpPr/>
          <p:nvPr/>
        </p:nvSpPr>
        <p:spPr>
          <a:xfrm>
            <a:off x="579864" y="1398269"/>
            <a:ext cx="4977051" cy="326827"/>
          </a:xfrm>
          <a:prstGeom prst="rect">
            <a:avLst/>
          </a:prstGeom>
          <a:noFill/>
          <a:ln/>
        </p:spPr>
        <p:txBody>
          <a:bodyPr wrap="none" lIns="0" tIns="0" rIns="0" bIns="0" rtlCol="0" anchor="t"/>
          <a:lstStyle/>
          <a:p>
            <a:pPr marL="0" indent="0" algn="l">
              <a:lnSpc>
                <a:spcPts val="2550"/>
              </a:lnSpc>
              <a:buNone/>
            </a:pPr>
            <a:r>
              <a:rPr lang="en-US" sz="2050" b="1" dirty="0">
                <a:solidFill>
                  <a:srgbClr val="FFE14D"/>
                </a:solidFill>
                <a:latin typeface="Bahnschrift" panose="020B0502040204020203" pitchFamily="34" charset="0"/>
                <a:ea typeface="Comfortaa Bold" pitchFamily="34" charset="-122"/>
                <a:cs typeface="Comfortaa Bold" pitchFamily="34" charset="-120"/>
              </a:rPr>
              <a:t>An </a:t>
            </a:r>
            <a:r>
              <a:rPr lang="en-US" sz="2300" b="1" dirty="0">
                <a:solidFill>
                  <a:srgbClr val="FFE14D"/>
                </a:solidFill>
                <a:latin typeface="Bahnschrift" panose="020B0502040204020203" pitchFamily="34" charset="0"/>
                <a:ea typeface="Comfortaa Bold" pitchFamily="34" charset="-122"/>
                <a:cs typeface="Comfortaa Bold" pitchFamily="34" charset="-120"/>
              </a:rPr>
              <a:t>AI-Powered</a:t>
            </a:r>
            <a:r>
              <a:rPr lang="en-US" sz="2050" b="1" dirty="0">
                <a:solidFill>
                  <a:srgbClr val="FFE14D"/>
                </a:solidFill>
                <a:latin typeface="Bahnschrift" panose="020B0502040204020203" pitchFamily="34" charset="0"/>
                <a:ea typeface="Comfortaa Bold" pitchFamily="34" charset="-122"/>
                <a:cs typeface="Comfortaa Bold" pitchFamily="34" charset="-120"/>
              </a:rPr>
              <a:t> Text </a:t>
            </a:r>
            <a:r>
              <a:rPr lang="en-US" sz="2050" b="1" dirty="0">
                <a:solidFill>
                  <a:srgbClr val="FFE14D"/>
                </a:solidFill>
                <a:latin typeface="Bahnschrift" panose="020B0502040204020203" pitchFamily="34" charset="0"/>
                <a:ea typeface="Calibri Light" panose="020F0302020204030204" pitchFamily="34" charset="0"/>
                <a:cs typeface="Calibri Light" panose="020F0302020204030204" pitchFamily="34" charset="0"/>
              </a:rPr>
              <a:t>Analysis</a:t>
            </a:r>
            <a:r>
              <a:rPr lang="en-US" sz="2050" b="1" dirty="0">
                <a:solidFill>
                  <a:srgbClr val="FFE14D"/>
                </a:solidFill>
                <a:latin typeface="Bahnschrift" panose="020B0502040204020203" pitchFamily="34" charset="0"/>
                <a:ea typeface="Comfortaa Bold" pitchFamily="34" charset="-122"/>
                <a:cs typeface="Comfortaa Bold" pitchFamily="34" charset="-120"/>
              </a:rPr>
              <a:t> Platform</a:t>
            </a:r>
            <a:endParaRPr lang="en-US" sz="2050" dirty="0">
              <a:latin typeface="Bahnschrift" panose="020B0502040204020203" pitchFamily="34" charset="0"/>
            </a:endParaRPr>
          </a:p>
        </p:txBody>
      </p:sp>
      <p:pic>
        <p:nvPicPr>
          <p:cNvPr id="4" name="Image 0" descr="preencoded.png"/>
          <p:cNvPicPr>
            <a:picLocks noChangeAspect="1"/>
          </p:cNvPicPr>
          <p:nvPr/>
        </p:nvPicPr>
        <p:blipFill>
          <a:blip r:embed="rId3"/>
          <a:stretch>
            <a:fillRect/>
          </a:stretch>
        </p:blipFill>
        <p:spPr>
          <a:xfrm>
            <a:off x="671611" y="2204324"/>
            <a:ext cx="3437334" cy="3437334"/>
          </a:xfrm>
          <a:prstGeom prst="rect">
            <a:avLst/>
          </a:prstGeom>
        </p:spPr>
      </p:pic>
      <p:sp>
        <p:nvSpPr>
          <p:cNvPr id="5" name="Text 2"/>
          <p:cNvSpPr/>
          <p:nvPr/>
        </p:nvSpPr>
        <p:spPr>
          <a:xfrm>
            <a:off x="4264808" y="3316938"/>
            <a:ext cx="6953318" cy="1514165"/>
          </a:xfrm>
          <a:prstGeom prst="rect">
            <a:avLst/>
          </a:prstGeom>
          <a:noFill/>
          <a:ln/>
        </p:spPr>
        <p:txBody>
          <a:bodyPr wrap="square" lIns="0" tIns="0" rIns="0" bIns="0" rtlCol="0" anchor="t"/>
          <a:lstStyle/>
          <a:p>
            <a:pPr marL="0" indent="0" algn="l">
              <a:lnSpc>
                <a:spcPts val="1850"/>
              </a:lnSpc>
              <a:buNone/>
            </a:pPr>
            <a:r>
              <a:rPr lang="en-US" sz="1500" b="1" dirty="0">
                <a:solidFill>
                  <a:srgbClr val="D7D4CC"/>
                </a:solidFill>
                <a:latin typeface="Raleway Medium" pitchFamily="34" charset="0"/>
                <a:ea typeface="Raleway Medium" pitchFamily="34" charset="-122"/>
                <a:cs typeface="Raleway Medium" pitchFamily="34" charset="-120"/>
              </a:rPr>
              <a:t>Welcome to the presentation of INSIGHTIQ, a cutting-edge platform designed to transform raw textual data into actionable intelligence using advanced AI and Natural Language Processing techniques.</a:t>
            </a:r>
            <a:endParaRPr lang="en-US" sz="1500" b="1" dirty="0"/>
          </a:p>
        </p:txBody>
      </p:sp>
      <p:sp>
        <p:nvSpPr>
          <p:cNvPr id="6" name="Text 3"/>
          <p:cNvSpPr/>
          <p:nvPr/>
        </p:nvSpPr>
        <p:spPr>
          <a:xfrm>
            <a:off x="579864" y="6729175"/>
            <a:ext cx="1634133" cy="204311"/>
          </a:xfrm>
          <a:prstGeom prst="rect">
            <a:avLst/>
          </a:prstGeom>
          <a:noFill/>
          <a:ln/>
        </p:spPr>
        <p:txBody>
          <a:bodyPr wrap="none" lIns="0" tIns="0" rIns="0" bIns="0" rtlCol="0" anchor="t"/>
          <a:lstStyle/>
          <a:p>
            <a:pPr marL="0" indent="0" algn="l">
              <a:lnSpc>
                <a:spcPts val="1600"/>
              </a:lnSpc>
              <a:buNone/>
            </a:pPr>
            <a:r>
              <a:rPr lang="en-US" b="1" dirty="0">
                <a:solidFill>
                  <a:srgbClr val="FFE14D"/>
                </a:solidFill>
                <a:latin typeface="Comfortaa Bold" pitchFamily="34" charset="0"/>
                <a:ea typeface="Comfortaa Bold" pitchFamily="34" charset="-122"/>
                <a:cs typeface="Comfortaa Bold" pitchFamily="34" charset="-120"/>
              </a:rPr>
              <a:t>Presenter Details:</a:t>
            </a:r>
            <a:endParaRPr lang="en-US" dirty="0"/>
          </a:p>
        </p:txBody>
      </p:sp>
      <p:sp>
        <p:nvSpPr>
          <p:cNvPr id="7" name="Text 4"/>
          <p:cNvSpPr/>
          <p:nvPr/>
        </p:nvSpPr>
        <p:spPr>
          <a:xfrm>
            <a:off x="309790" y="7026696"/>
            <a:ext cx="3955018" cy="235268"/>
          </a:xfrm>
          <a:prstGeom prst="rect">
            <a:avLst/>
          </a:prstGeom>
          <a:noFill/>
          <a:ln/>
        </p:spPr>
        <p:txBody>
          <a:bodyPr wrap="none" lIns="0" tIns="0" rIns="0" bIns="0" rtlCol="0" anchor="t"/>
          <a:lstStyle/>
          <a:p>
            <a:pPr marL="342900" indent="-342900" algn="l">
              <a:lnSpc>
                <a:spcPts val="1850"/>
              </a:lnSpc>
              <a:buSzPct val="100000"/>
              <a:buChar char="•"/>
            </a:pPr>
            <a:r>
              <a:rPr lang="en-US" sz="1700" b="1" dirty="0">
                <a:solidFill>
                  <a:srgbClr val="D7D4CC"/>
                </a:solidFill>
                <a:latin typeface="Raleway Medium" pitchFamily="34" charset="0"/>
                <a:ea typeface="Raleway Medium" pitchFamily="34" charset="-122"/>
                <a:cs typeface="Raleway Medium" pitchFamily="34" charset="-120"/>
              </a:rPr>
              <a:t>Name:</a:t>
            </a:r>
            <a:r>
              <a:rPr lang="en-US" sz="1700" dirty="0">
                <a:solidFill>
                  <a:srgbClr val="D7D4CC"/>
                </a:solidFill>
                <a:latin typeface="Raleway Medium" pitchFamily="34" charset="0"/>
                <a:ea typeface="Raleway Medium" pitchFamily="34" charset="-122"/>
                <a:cs typeface="Raleway Medium" pitchFamily="34" charset="-120"/>
              </a:rPr>
              <a:t> Rama Sudhamshu Kumar</a:t>
            </a:r>
            <a:endParaRPr lang="en-US" sz="1700" dirty="0"/>
          </a:p>
        </p:txBody>
      </p:sp>
      <p:sp>
        <p:nvSpPr>
          <p:cNvPr id="8" name="Text 5"/>
          <p:cNvSpPr/>
          <p:nvPr/>
        </p:nvSpPr>
        <p:spPr>
          <a:xfrm>
            <a:off x="3180636" y="6790492"/>
            <a:ext cx="3955018" cy="235268"/>
          </a:xfrm>
          <a:prstGeom prst="rect">
            <a:avLst/>
          </a:prstGeom>
          <a:noFill/>
          <a:ln/>
        </p:spPr>
        <p:txBody>
          <a:bodyPr wrap="none" lIns="0" tIns="0" rIns="0" bIns="0" rtlCol="0" anchor="t"/>
          <a:lstStyle/>
          <a:p>
            <a:pPr marL="0" indent="0" algn="l">
              <a:lnSpc>
                <a:spcPts val="1850"/>
              </a:lnSpc>
              <a:buNone/>
            </a:pPr>
            <a:endParaRPr lang="en-US" sz="1150" dirty="0"/>
          </a:p>
        </p:txBody>
      </p:sp>
      <p:sp>
        <p:nvSpPr>
          <p:cNvPr id="9" name="Text 6"/>
          <p:cNvSpPr/>
          <p:nvPr/>
        </p:nvSpPr>
        <p:spPr>
          <a:xfrm>
            <a:off x="7502128" y="6056828"/>
            <a:ext cx="3955018" cy="235268"/>
          </a:xfrm>
          <a:prstGeom prst="rect">
            <a:avLst/>
          </a:prstGeom>
          <a:noFill/>
          <a:ln/>
        </p:spPr>
        <p:txBody>
          <a:bodyPr wrap="none" lIns="0" tIns="0" rIns="0" bIns="0" rtlCol="0" anchor="t"/>
          <a:lstStyle/>
          <a:p>
            <a:pPr marL="0" indent="0" algn="l">
              <a:lnSpc>
                <a:spcPts val="1850"/>
              </a:lnSpc>
              <a:buNone/>
            </a:pPr>
            <a:endParaRPr lang="en-US" sz="1150" dirty="0"/>
          </a:p>
        </p:txBody>
      </p:sp>
      <p:sp>
        <p:nvSpPr>
          <p:cNvPr id="10" name="Text 7"/>
          <p:cNvSpPr/>
          <p:nvPr/>
        </p:nvSpPr>
        <p:spPr>
          <a:xfrm>
            <a:off x="3180636" y="7455694"/>
            <a:ext cx="3351014" cy="235268"/>
          </a:xfrm>
          <a:prstGeom prst="rect">
            <a:avLst/>
          </a:prstGeom>
          <a:noFill/>
          <a:ln/>
        </p:spPr>
        <p:txBody>
          <a:bodyPr wrap="none" lIns="0" tIns="0" rIns="0" bIns="0" rtlCol="0" anchor="t"/>
          <a:lstStyle/>
          <a:p>
            <a:pPr marL="0" indent="0" algn="l">
              <a:lnSpc>
                <a:spcPts val="1850"/>
              </a:lnSpc>
              <a:buNone/>
            </a:pPr>
            <a:endParaRPr lang="en-US" sz="1150" dirty="0"/>
          </a:p>
        </p:txBody>
      </p:sp>
      <p:sp>
        <p:nvSpPr>
          <p:cNvPr id="11" name="Text 8"/>
          <p:cNvSpPr/>
          <p:nvPr/>
        </p:nvSpPr>
        <p:spPr>
          <a:xfrm>
            <a:off x="6898124" y="7455694"/>
            <a:ext cx="4559022" cy="235268"/>
          </a:xfrm>
          <a:prstGeom prst="rect">
            <a:avLst/>
          </a:prstGeom>
          <a:noFill/>
          <a:ln/>
        </p:spPr>
        <p:txBody>
          <a:bodyPr wrap="none" lIns="0" tIns="0" rIns="0" bIns="0" rtlCol="0" anchor="t"/>
          <a:lstStyle/>
          <a:p>
            <a:pPr marL="0" indent="0" algn="l">
              <a:lnSpc>
                <a:spcPts val="1850"/>
              </a:lnSpc>
              <a:buNone/>
            </a:pPr>
            <a:endParaRPr lang="en-US" sz="1150" dirty="0"/>
          </a:p>
        </p:txBody>
      </p:sp>
      <p:sp>
        <p:nvSpPr>
          <p:cNvPr id="12" name="Rectangle 11">
            <a:extLst>
              <a:ext uri="{FF2B5EF4-FFF2-40B4-BE49-F238E27FC236}">
                <a16:creationId xmlns:a16="http://schemas.microsoft.com/office/drawing/2014/main" id="{556D9425-88DC-FFBB-ECFB-75987F34731A}"/>
              </a:ext>
            </a:extLst>
          </p:cNvPr>
          <p:cNvSpPr/>
          <p:nvPr/>
        </p:nvSpPr>
        <p:spPr>
          <a:xfrm>
            <a:off x="12344400" y="7656911"/>
            <a:ext cx="2286000" cy="538638"/>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2850952" y="814745"/>
            <a:ext cx="7617262" cy="441127"/>
          </a:xfrm>
          <a:prstGeom prst="rect">
            <a:avLst/>
          </a:prstGeom>
          <a:noFill/>
          <a:ln/>
        </p:spPr>
        <p:txBody>
          <a:bodyPr wrap="none" lIns="0" tIns="0" rIns="0" bIns="0" rtlCol="0" anchor="t"/>
          <a:lstStyle/>
          <a:p>
            <a:pPr marL="0" indent="0" algn="l">
              <a:lnSpc>
                <a:spcPts val="3450"/>
              </a:lnSpc>
              <a:buNone/>
            </a:pPr>
            <a:r>
              <a:rPr lang="en-US" sz="2750" b="1" dirty="0">
                <a:solidFill>
                  <a:srgbClr val="FFE14D"/>
                </a:solidFill>
                <a:latin typeface="Comfortaa Bold" pitchFamily="34" charset="0"/>
                <a:ea typeface="Comfortaa Bold" pitchFamily="34" charset="-122"/>
                <a:cs typeface="Comfortaa Bold" pitchFamily="34" charset="-120"/>
              </a:rPr>
              <a:t>Applications, Advantages &amp; Future Vision</a:t>
            </a:r>
            <a:endParaRPr lang="en-US" sz="2750" dirty="0"/>
          </a:p>
        </p:txBody>
      </p:sp>
      <p:sp>
        <p:nvSpPr>
          <p:cNvPr id="3" name="Text 1"/>
          <p:cNvSpPr/>
          <p:nvPr/>
        </p:nvSpPr>
        <p:spPr>
          <a:xfrm>
            <a:off x="2850952" y="1652707"/>
            <a:ext cx="3135392" cy="264557"/>
          </a:xfrm>
          <a:prstGeom prst="rect">
            <a:avLst/>
          </a:prstGeom>
          <a:noFill/>
          <a:ln/>
        </p:spPr>
        <p:txBody>
          <a:bodyPr wrap="none" lIns="0" tIns="0" rIns="0" bIns="0" rtlCol="0" anchor="t"/>
          <a:lstStyle/>
          <a:p>
            <a:pPr marL="0" indent="0" algn="l">
              <a:lnSpc>
                <a:spcPts val="2050"/>
              </a:lnSpc>
              <a:buNone/>
            </a:pPr>
            <a:r>
              <a:rPr lang="en-US" sz="1650" b="1" dirty="0">
                <a:solidFill>
                  <a:srgbClr val="FFE14D"/>
                </a:solidFill>
                <a:latin typeface="Comfortaa Bold" pitchFamily="34" charset="0"/>
                <a:ea typeface="Comfortaa Bold" pitchFamily="34" charset="-122"/>
                <a:cs typeface="Comfortaa Bold" pitchFamily="34" charset="-120"/>
              </a:rPr>
              <a:t>Broad-Ranging Applications</a:t>
            </a:r>
            <a:endParaRPr lang="en-US" sz="1650" dirty="0"/>
          </a:p>
        </p:txBody>
      </p:sp>
      <p:sp>
        <p:nvSpPr>
          <p:cNvPr id="4" name="Text 2"/>
          <p:cNvSpPr/>
          <p:nvPr/>
        </p:nvSpPr>
        <p:spPr>
          <a:xfrm>
            <a:off x="2850952" y="2075974"/>
            <a:ext cx="4270534" cy="508159"/>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D7D4CC"/>
                </a:solidFill>
                <a:latin typeface="Raleway Medium" pitchFamily="34" charset="0"/>
                <a:ea typeface="Raleway Medium" pitchFamily="34" charset="-122"/>
                <a:cs typeface="Raleway Medium" pitchFamily="34" charset="-120"/>
              </a:rPr>
              <a:t>Student Document Analysis:</a:t>
            </a:r>
            <a:r>
              <a:rPr lang="en-US" sz="1250" dirty="0">
                <a:solidFill>
                  <a:srgbClr val="D7D4CC"/>
                </a:solidFill>
                <a:latin typeface="Raleway Medium" pitchFamily="34" charset="0"/>
                <a:ea typeface="Raleway Medium" pitchFamily="34" charset="-122"/>
                <a:cs typeface="Raleway Medium" pitchFamily="34" charset="-120"/>
              </a:rPr>
              <a:t> Rapidly grasp key points from research papers, essays, and textbooks.</a:t>
            </a:r>
            <a:endParaRPr lang="en-US" sz="1250" dirty="0"/>
          </a:p>
        </p:txBody>
      </p:sp>
      <p:sp>
        <p:nvSpPr>
          <p:cNvPr id="5" name="Text 3"/>
          <p:cNvSpPr/>
          <p:nvPr/>
        </p:nvSpPr>
        <p:spPr>
          <a:xfrm>
            <a:off x="2850952" y="2639616"/>
            <a:ext cx="4270534" cy="508159"/>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D7D4CC"/>
                </a:solidFill>
                <a:latin typeface="Raleway Medium" pitchFamily="34" charset="0"/>
                <a:ea typeface="Raleway Medium" pitchFamily="34" charset="-122"/>
                <a:cs typeface="Raleway Medium" pitchFamily="34" charset="-120"/>
              </a:rPr>
              <a:t>Movie Review Analysis:</a:t>
            </a:r>
            <a:r>
              <a:rPr lang="en-US" sz="1250" dirty="0">
                <a:solidFill>
                  <a:srgbClr val="D7D4CC"/>
                </a:solidFill>
                <a:latin typeface="Raleway Medium" pitchFamily="34" charset="0"/>
                <a:ea typeface="Raleway Medium" pitchFamily="34" charset="-122"/>
                <a:cs typeface="Raleway Medium" pitchFamily="34" charset="-120"/>
              </a:rPr>
              <a:t> Extract sentiment and themes from reviews to enhance services.</a:t>
            </a:r>
            <a:endParaRPr lang="en-US" sz="1250" dirty="0"/>
          </a:p>
        </p:txBody>
      </p:sp>
      <p:sp>
        <p:nvSpPr>
          <p:cNvPr id="6" name="Text 4"/>
          <p:cNvSpPr/>
          <p:nvPr/>
        </p:nvSpPr>
        <p:spPr>
          <a:xfrm>
            <a:off x="2850952" y="3203258"/>
            <a:ext cx="4270534" cy="508159"/>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D7D4CC"/>
                </a:solidFill>
                <a:latin typeface="Raleway Medium" pitchFamily="34" charset="0"/>
                <a:ea typeface="Raleway Medium" pitchFamily="34" charset="-122"/>
                <a:cs typeface="Raleway Medium" pitchFamily="34" charset="-120"/>
              </a:rPr>
              <a:t>News &amp; Article Summarization:</a:t>
            </a:r>
            <a:r>
              <a:rPr lang="en-US" sz="1250" dirty="0">
                <a:solidFill>
                  <a:srgbClr val="D7D4CC"/>
                </a:solidFill>
                <a:latin typeface="Raleway Medium" pitchFamily="34" charset="0"/>
                <a:ea typeface="Raleway Medium" pitchFamily="34" charset="-122"/>
                <a:cs typeface="Raleway Medium" pitchFamily="34" charset="-120"/>
              </a:rPr>
              <a:t> Quickly digest vast amounts of news content and stay informed.</a:t>
            </a:r>
            <a:endParaRPr lang="en-US" sz="1250" dirty="0"/>
          </a:p>
        </p:txBody>
      </p:sp>
      <p:sp>
        <p:nvSpPr>
          <p:cNvPr id="7" name="Text 5"/>
          <p:cNvSpPr/>
          <p:nvPr/>
        </p:nvSpPr>
        <p:spPr>
          <a:xfrm>
            <a:off x="2850952" y="3766899"/>
            <a:ext cx="4270534" cy="508159"/>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D7D4CC"/>
                </a:solidFill>
                <a:latin typeface="Raleway Medium" pitchFamily="34" charset="0"/>
                <a:ea typeface="Raleway Medium" pitchFamily="34" charset="-122"/>
                <a:cs typeface="Raleway Medium" pitchFamily="34" charset="-120"/>
              </a:rPr>
              <a:t>Research Paper Overview:</a:t>
            </a:r>
            <a:r>
              <a:rPr lang="en-US" sz="1250" dirty="0">
                <a:solidFill>
                  <a:srgbClr val="D7D4CC"/>
                </a:solidFill>
                <a:latin typeface="Raleway Medium" pitchFamily="34" charset="0"/>
                <a:ea typeface="Raleway Medium" pitchFamily="34" charset="-122"/>
                <a:cs typeface="Raleway Medium" pitchFamily="34" charset="-120"/>
              </a:rPr>
              <a:t> Efficiently identify core arguments and findings in academic literature.</a:t>
            </a:r>
            <a:endParaRPr lang="en-US" sz="1250" dirty="0"/>
          </a:p>
        </p:txBody>
      </p:sp>
      <p:sp>
        <p:nvSpPr>
          <p:cNvPr id="8" name="Text 6"/>
          <p:cNvSpPr/>
          <p:nvPr/>
        </p:nvSpPr>
        <p:spPr>
          <a:xfrm>
            <a:off x="7516535" y="1652707"/>
            <a:ext cx="3280291" cy="264557"/>
          </a:xfrm>
          <a:prstGeom prst="rect">
            <a:avLst/>
          </a:prstGeom>
          <a:noFill/>
          <a:ln/>
        </p:spPr>
        <p:txBody>
          <a:bodyPr wrap="none" lIns="0" tIns="0" rIns="0" bIns="0" rtlCol="0" anchor="t"/>
          <a:lstStyle/>
          <a:p>
            <a:pPr marL="0" indent="0" algn="l">
              <a:lnSpc>
                <a:spcPts val="2050"/>
              </a:lnSpc>
              <a:buNone/>
            </a:pPr>
            <a:r>
              <a:rPr lang="en-US" sz="1650" b="1" dirty="0">
                <a:solidFill>
                  <a:srgbClr val="FFE14D"/>
                </a:solidFill>
                <a:latin typeface="Comfortaa Bold" pitchFamily="34" charset="0"/>
                <a:ea typeface="Comfortaa Bold" pitchFamily="34" charset="-122"/>
                <a:cs typeface="Comfortaa Bold" pitchFamily="34" charset="-120"/>
              </a:rPr>
              <a:t>Key Advantages of INSIGHTIQ</a:t>
            </a:r>
            <a:endParaRPr lang="en-US" sz="1650" dirty="0"/>
          </a:p>
        </p:txBody>
      </p:sp>
      <p:sp>
        <p:nvSpPr>
          <p:cNvPr id="9" name="Text 7"/>
          <p:cNvSpPr/>
          <p:nvPr/>
        </p:nvSpPr>
        <p:spPr>
          <a:xfrm>
            <a:off x="7516535" y="2075974"/>
            <a:ext cx="4270534" cy="508159"/>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D7D4CC"/>
                </a:solidFill>
                <a:latin typeface="Raleway Medium" pitchFamily="34" charset="0"/>
                <a:ea typeface="Raleway Medium" pitchFamily="34" charset="-122"/>
                <a:cs typeface="Raleway Medium" pitchFamily="34" charset="-120"/>
              </a:rPr>
              <a:t>Time-Efficient:</a:t>
            </a:r>
            <a:r>
              <a:rPr lang="en-US" sz="1250" dirty="0">
                <a:solidFill>
                  <a:srgbClr val="D7D4CC"/>
                </a:solidFill>
                <a:latin typeface="Raleway Medium" pitchFamily="34" charset="0"/>
                <a:ea typeface="Raleway Medium" pitchFamily="34" charset="-122"/>
                <a:cs typeface="Raleway Medium" pitchFamily="34" charset="-120"/>
              </a:rPr>
              <a:t> Drastically reduces the time spent on manual text analysis.</a:t>
            </a:r>
            <a:endParaRPr lang="en-US" sz="1250" dirty="0"/>
          </a:p>
        </p:txBody>
      </p:sp>
      <p:sp>
        <p:nvSpPr>
          <p:cNvPr id="10" name="Text 8"/>
          <p:cNvSpPr/>
          <p:nvPr/>
        </p:nvSpPr>
        <p:spPr>
          <a:xfrm>
            <a:off x="7516535" y="2639616"/>
            <a:ext cx="4270534" cy="508159"/>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D7D4CC"/>
                </a:solidFill>
                <a:latin typeface="Raleway Medium" pitchFamily="34" charset="0"/>
                <a:ea typeface="Raleway Medium" pitchFamily="34" charset="-122"/>
                <a:cs typeface="Raleway Medium" pitchFamily="34" charset="-120"/>
              </a:rPr>
              <a:t>Easy to Use:</a:t>
            </a:r>
            <a:r>
              <a:rPr lang="en-US" sz="1250" dirty="0">
                <a:solidFill>
                  <a:srgbClr val="D7D4CC"/>
                </a:solidFill>
                <a:latin typeface="Raleway Medium" pitchFamily="34" charset="0"/>
                <a:ea typeface="Raleway Medium" pitchFamily="34" charset="-122"/>
                <a:cs typeface="Raleway Medium" pitchFamily="34" charset="-120"/>
              </a:rPr>
              <a:t> An intuitive interface makes advanced NLP accessible to non-technical users.</a:t>
            </a:r>
            <a:endParaRPr lang="en-US" sz="1250" dirty="0"/>
          </a:p>
        </p:txBody>
      </p:sp>
      <p:sp>
        <p:nvSpPr>
          <p:cNvPr id="11" name="Text 9"/>
          <p:cNvSpPr/>
          <p:nvPr/>
        </p:nvSpPr>
        <p:spPr>
          <a:xfrm>
            <a:off x="7516535" y="3203258"/>
            <a:ext cx="4270534" cy="508159"/>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D7D4CC"/>
                </a:solidFill>
                <a:latin typeface="Raleway Medium" pitchFamily="34" charset="0"/>
                <a:ea typeface="Raleway Medium" pitchFamily="34" charset="-122"/>
                <a:cs typeface="Raleway Medium" pitchFamily="34" charset="-120"/>
              </a:rPr>
              <a:t>Unified Insights:</a:t>
            </a:r>
            <a:r>
              <a:rPr lang="en-US" sz="1250" dirty="0">
                <a:solidFill>
                  <a:srgbClr val="D7D4CC"/>
                </a:solidFill>
                <a:latin typeface="Raleway Medium" pitchFamily="34" charset="0"/>
                <a:ea typeface="Raleway Medium" pitchFamily="34" charset="-122"/>
                <a:cs typeface="Raleway Medium" pitchFamily="34" charset="-120"/>
              </a:rPr>
              <a:t> Consolidates multiple NLP analyses into a single, comprehensive platform.</a:t>
            </a:r>
            <a:endParaRPr lang="en-US" sz="1250" dirty="0"/>
          </a:p>
        </p:txBody>
      </p:sp>
      <p:sp>
        <p:nvSpPr>
          <p:cNvPr id="12" name="Text 10"/>
          <p:cNvSpPr/>
          <p:nvPr/>
        </p:nvSpPr>
        <p:spPr>
          <a:xfrm>
            <a:off x="7516535" y="3766899"/>
            <a:ext cx="4270534" cy="508159"/>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D7D4CC"/>
                </a:solidFill>
                <a:latin typeface="Raleway Medium" pitchFamily="34" charset="0"/>
                <a:ea typeface="Raleway Medium" pitchFamily="34" charset="-122"/>
                <a:cs typeface="Raleway Medium" pitchFamily="34" charset="-120"/>
              </a:rPr>
              <a:t>Scalable Architecture:</a:t>
            </a:r>
            <a:r>
              <a:rPr lang="en-US" sz="1250" dirty="0">
                <a:solidFill>
                  <a:srgbClr val="D7D4CC"/>
                </a:solidFill>
                <a:latin typeface="Raleway Medium" pitchFamily="34" charset="0"/>
                <a:ea typeface="Raleway Medium" pitchFamily="34" charset="-122"/>
                <a:cs typeface="Raleway Medium" pitchFamily="34" charset="-120"/>
              </a:rPr>
              <a:t> Built to handle increasing volumes of data and diverse analytical demands.</a:t>
            </a:r>
            <a:endParaRPr lang="en-US" sz="1250" dirty="0"/>
          </a:p>
        </p:txBody>
      </p:sp>
      <p:sp>
        <p:nvSpPr>
          <p:cNvPr id="13" name="Shape 11"/>
          <p:cNvSpPr/>
          <p:nvPr/>
        </p:nvSpPr>
        <p:spPr>
          <a:xfrm>
            <a:off x="2850952" y="4509135"/>
            <a:ext cx="8928497" cy="1861661"/>
          </a:xfrm>
          <a:prstGeom prst="roundRect">
            <a:avLst>
              <a:gd name="adj" fmla="val 5894"/>
            </a:avLst>
          </a:prstGeom>
          <a:solidFill>
            <a:srgbClr val="27272B"/>
          </a:solidFill>
          <a:ln w="22860">
            <a:solidFill>
              <a:srgbClr val="5F5F63"/>
            </a:solidFill>
            <a:prstDash val="solid"/>
          </a:ln>
        </p:spPr>
      </p:sp>
      <p:sp>
        <p:nvSpPr>
          <p:cNvPr id="14" name="Shape 12"/>
          <p:cNvSpPr/>
          <p:nvPr/>
        </p:nvSpPr>
        <p:spPr>
          <a:xfrm>
            <a:off x="2828092" y="4509135"/>
            <a:ext cx="91440" cy="1861661"/>
          </a:xfrm>
          <a:prstGeom prst="roundRect">
            <a:avLst>
              <a:gd name="adj" fmla="val 260512"/>
            </a:avLst>
          </a:prstGeom>
          <a:solidFill>
            <a:srgbClr val="FFE14D"/>
          </a:solidFill>
          <a:ln/>
        </p:spPr>
      </p:sp>
      <p:sp>
        <p:nvSpPr>
          <p:cNvPr id="15" name="Text 13"/>
          <p:cNvSpPr/>
          <p:nvPr/>
        </p:nvSpPr>
        <p:spPr>
          <a:xfrm>
            <a:off x="3101102" y="4690705"/>
            <a:ext cx="2853809" cy="220504"/>
          </a:xfrm>
          <a:prstGeom prst="rect">
            <a:avLst/>
          </a:prstGeom>
          <a:noFill/>
          <a:ln/>
        </p:spPr>
        <p:txBody>
          <a:bodyPr wrap="none" lIns="0" tIns="0" rIns="0" bIns="0" rtlCol="0" anchor="t"/>
          <a:lstStyle/>
          <a:p>
            <a:pPr marL="0" indent="0" algn="l">
              <a:lnSpc>
                <a:spcPts val="1700"/>
              </a:lnSpc>
              <a:buNone/>
            </a:pPr>
            <a:r>
              <a:rPr lang="en-US" sz="1350" b="1" dirty="0">
                <a:solidFill>
                  <a:srgbClr val="D7D4CC"/>
                </a:solidFill>
                <a:latin typeface="Comfortaa Bold" pitchFamily="34" charset="0"/>
                <a:ea typeface="Comfortaa Bold" pitchFamily="34" charset="-122"/>
                <a:cs typeface="Comfortaa Bold" pitchFamily="34" charset="-120"/>
              </a:rPr>
              <a:t>Future Scope &amp; Enhancements</a:t>
            </a:r>
            <a:endParaRPr lang="en-US" sz="1350" dirty="0"/>
          </a:p>
        </p:txBody>
      </p:sp>
      <p:sp>
        <p:nvSpPr>
          <p:cNvPr id="16" name="Text 14"/>
          <p:cNvSpPr/>
          <p:nvPr/>
        </p:nvSpPr>
        <p:spPr>
          <a:xfrm>
            <a:off x="3101102" y="5006459"/>
            <a:ext cx="8496776" cy="254079"/>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D7D4CC"/>
                </a:solidFill>
                <a:latin typeface="Raleway Medium" pitchFamily="34" charset="0"/>
                <a:ea typeface="Raleway Medium" pitchFamily="34" charset="-122"/>
                <a:cs typeface="Raleway Medium" pitchFamily="34" charset="-120"/>
              </a:rPr>
              <a:t>Multilingual Support:</a:t>
            </a:r>
            <a:r>
              <a:rPr lang="en-US" sz="1250" dirty="0">
                <a:solidFill>
                  <a:srgbClr val="D7D4CC"/>
                </a:solidFill>
                <a:latin typeface="Raleway Medium" pitchFamily="34" charset="0"/>
                <a:ea typeface="Raleway Medium" pitchFamily="34" charset="-122"/>
                <a:cs typeface="Raleway Medium" pitchFamily="34" charset="-120"/>
              </a:rPr>
              <a:t> Expanding analysis capabilities to various languages.</a:t>
            </a:r>
            <a:endParaRPr lang="en-US" sz="1250" dirty="0"/>
          </a:p>
        </p:txBody>
      </p:sp>
      <p:sp>
        <p:nvSpPr>
          <p:cNvPr id="17" name="Text 15"/>
          <p:cNvSpPr/>
          <p:nvPr/>
        </p:nvSpPr>
        <p:spPr>
          <a:xfrm>
            <a:off x="3101102" y="5316022"/>
            <a:ext cx="8496776" cy="254079"/>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D7D4CC"/>
                </a:solidFill>
                <a:latin typeface="Raleway Medium" pitchFamily="34" charset="0"/>
                <a:ea typeface="Raleway Medium" pitchFamily="34" charset="-122"/>
                <a:cs typeface="Raleway Medium" pitchFamily="34" charset="-120"/>
              </a:rPr>
              <a:t>Emotion Detection:</a:t>
            </a:r>
            <a:r>
              <a:rPr lang="en-US" sz="1250" dirty="0">
                <a:solidFill>
                  <a:srgbClr val="D7D4CC"/>
                </a:solidFill>
                <a:latin typeface="Raleway Medium" pitchFamily="34" charset="0"/>
                <a:ea typeface="Raleway Medium" pitchFamily="34" charset="-122"/>
                <a:cs typeface="Raleway Medium" pitchFamily="34" charset="-120"/>
              </a:rPr>
              <a:t> Integrating more nuanced emotional analysis beyond basic sentiment.</a:t>
            </a:r>
            <a:endParaRPr lang="en-US" sz="1250" dirty="0"/>
          </a:p>
        </p:txBody>
      </p:sp>
      <p:sp>
        <p:nvSpPr>
          <p:cNvPr id="18" name="Text 16"/>
          <p:cNvSpPr/>
          <p:nvPr/>
        </p:nvSpPr>
        <p:spPr>
          <a:xfrm>
            <a:off x="3101102" y="5625584"/>
            <a:ext cx="8496776" cy="254079"/>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D7D4CC"/>
                </a:solidFill>
                <a:latin typeface="Raleway Medium" pitchFamily="34" charset="0"/>
                <a:ea typeface="Raleway Medium" pitchFamily="34" charset="-122"/>
                <a:cs typeface="Raleway Medium" pitchFamily="34" charset="-120"/>
              </a:rPr>
              <a:t>Larger Transformer Models:</a:t>
            </a:r>
            <a:r>
              <a:rPr lang="en-US" sz="1250" dirty="0">
                <a:solidFill>
                  <a:srgbClr val="D7D4CC"/>
                </a:solidFill>
                <a:latin typeface="Raleway Medium" pitchFamily="34" charset="0"/>
                <a:ea typeface="Raleway Medium" pitchFamily="34" charset="-122"/>
                <a:cs typeface="Raleway Medium" pitchFamily="34" charset="-120"/>
              </a:rPr>
              <a:t> Leveraging more powerful models for enhanced accuracy and depth.</a:t>
            </a:r>
            <a:endParaRPr lang="en-US" sz="1250" dirty="0"/>
          </a:p>
        </p:txBody>
      </p:sp>
      <p:sp>
        <p:nvSpPr>
          <p:cNvPr id="19" name="Text 17"/>
          <p:cNvSpPr/>
          <p:nvPr/>
        </p:nvSpPr>
        <p:spPr>
          <a:xfrm>
            <a:off x="3101102" y="5935147"/>
            <a:ext cx="8496776" cy="254079"/>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D7D4CC"/>
                </a:solidFill>
                <a:latin typeface="Raleway Medium" pitchFamily="34" charset="0"/>
                <a:ea typeface="Raleway Medium" pitchFamily="34" charset="-122"/>
                <a:cs typeface="Raleway Medium" pitchFamily="34" charset="-120"/>
              </a:rPr>
              <a:t>Cloud Deployment:</a:t>
            </a:r>
            <a:r>
              <a:rPr lang="en-US" sz="1250" dirty="0">
                <a:solidFill>
                  <a:srgbClr val="D7D4CC"/>
                </a:solidFill>
                <a:latin typeface="Raleway Medium" pitchFamily="34" charset="0"/>
                <a:ea typeface="Raleway Medium" pitchFamily="34" charset="-122"/>
                <a:cs typeface="Raleway Medium" pitchFamily="34" charset="-120"/>
              </a:rPr>
              <a:t> Ensuring broader accessibility and robust performance through cloud infrastructure.</a:t>
            </a:r>
            <a:endParaRPr lang="en-US" sz="1250" dirty="0"/>
          </a:p>
        </p:txBody>
      </p:sp>
      <p:sp>
        <p:nvSpPr>
          <p:cNvPr id="20" name="Text 18"/>
          <p:cNvSpPr/>
          <p:nvPr/>
        </p:nvSpPr>
        <p:spPr>
          <a:xfrm>
            <a:off x="3089077" y="6727984"/>
            <a:ext cx="8690372" cy="508159"/>
          </a:xfrm>
          <a:prstGeom prst="rect">
            <a:avLst/>
          </a:prstGeom>
          <a:noFill/>
          <a:ln/>
        </p:spPr>
        <p:txBody>
          <a:bodyPr wrap="square" lIns="0" tIns="0" rIns="0" bIns="0" rtlCol="0" anchor="t"/>
          <a:lstStyle/>
          <a:p>
            <a:pPr marL="0" indent="0" algn="l">
              <a:lnSpc>
                <a:spcPts val="2000"/>
              </a:lnSpc>
              <a:buNone/>
            </a:pPr>
            <a:r>
              <a:rPr lang="en-US" sz="1250" dirty="0">
                <a:solidFill>
                  <a:srgbClr val="D7D4CC"/>
                </a:solidFill>
                <a:latin typeface="Raleway Medium" pitchFamily="34" charset="0"/>
                <a:ea typeface="Raleway Medium" pitchFamily="34" charset="-122"/>
                <a:cs typeface="Raleway Medium" pitchFamily="34" charset="-120"/>
              </a:rPr>
              <a:t>INSIGHTIQ demonstrates the real-world application of AI and NLP concepts, with significant potential for future growth and impact.</a:t>
            </a:r>
            <a:endParaRPr lang="en-US" sz="1250" dirty="0"/>
          </a:p>
        </p:txBody>
      </p:sp>
      <p:sp>
        <p:nvSpPr>
          <p:cNvPr id="21" name="Shape 19"/>
          <p:cNvSpPr/>
          <p:nvPr/>
        </p:nvSpPr>
        <p:spPr>
          <a:xfrm>
            <a:off x="2850952" y="6549390"/>
            <a:ext cx="22860" cy="865346"/>
          </a:xfrm>
          <a:prstGeom prst="rect">
            <a:avLst/>
          </a:prstGeom>
          <a:solidFill>
            <a:srgbClr val="FFE14D"/>
          </a:solidFill>
          <a:ln/>
        </p:spPr>
      </p:sp>
      <p:sp>
        <p:nvSpPr>
          <p:cNvPr id="22" name="Rectangle 21">
            <a:extLst>
              <a:ext uri="{FF2B5EF4-FFF2-40B4-BE49-F238E27FC236}">
                <a16:creationId xmlns:a16="http://schemas.microsoft.com/office/drawing/2014/main" id="{56021AA0-149D-515B-6C96-457132FF29A4}"/>
              </a:ext>
            </a:extLst>
          </p:cNvPr>
          <p:cNvSpPr/>
          <p:nvPr/>
        </p:nvSpPr>
        <p:spPr>
          <a:xfrm>
            <a:off x="12600878" y="7716644"/>
            <a:ext cx="2029522" cy="512956"/>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3086100"/>
            <a:ext cx="12902327" cy="2057400"/>
          </a:xfrm>
          <a:prstGeom prst="rect">
            <a:avLst/>
          </a:prstGeom>
          <a:noFill/>
          <a:ln/>
        </p:spPr>
        <p:txBody>
          <a:bodyPr wrap="none" lIns="0" tIns="0" rIns="0" bIns="0" rtlCol="0" anchor="t"/>
          <a:lstStyle/>
          <a:p>
            <a:pPr marL="0" indent="0" algn="l">
              <a:lnSpc>
                <a:spcPts val="16200"/>
              </a:lnSpc>
              <a:buNone/>
            </a:pPr>
            <a:r>
              <a:rPr lang="en-US" sz="12950" b="1" dirty="0">
                <a:solidFill>
                  <a:srgbClr val="FFE14D"/>
                </a:solidFill>
                <a:latin typeface="Comfortaa Bold" pitchFamily="34" charset="0"/>
                <a:ea typeface="Comfortaa Bold" pitchFamily="34" charset="-122"/>
                <a:cs typeface="Comfortaa Bold" pitchFamily="34" charset="-120"/>
              </a:rPr>
              <a:t>THANK YOU.</a:t>
            </a:r>
            <a:endParaRPr lang="en-US" sz="12950" dirty="0"/>
          </a:p>
        </p:txBody>
      </p:sp>
      <p:sp>
        <p:nvSpPr>
          <p:cNvPr id="3" name="Rectangle 2">
            <a:extLst>
              <a:ext uri="{FF2B5EF4-FFF2-40B4-BE49-F238E27FC236}">
                <a16:creationId xmlns:a16="http://schemas.microsoft.com/office/drawing/2014/main" id="{88B234C9-F983-6614-AFA8-FEB5EA2E6FF2}"/>
              </a:ext>
            </a:extLst>
          </p:cNvPr>
          <p:cNvSpPr/>
          <p:nvPr/>
        </p:nvSpPr>
        <p:spPr>
          <a:xfrm>
            <a:off x="12600878" y="7716644"/>
            <a:ext cx="2029522" cy="512956"/>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985129"/>
            <a:ext cx="5486400" cy="685800"/>
          </a:xfrm>
          <a:prstGeom prst="rect">
            <a:avLst/>
          </a:prstGeom>
          <a:noFill/>
          <a:ln/>
        </p:spPr>
        <p:txBody>
          <a:bodyPr wrap="none" lIns="0" tIns="0" rIns="0" bIns="0" rtlCol="0" anchor="t"/>
          <a:lstStyle/>
          <a:p>
            <a:pPr marL="0" indent="0" algn="l">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The Challenge:</a:t>
            </a:r>
            <a:endParaRPr lang="en-US" sz="4300" dirty="0"/>
          </a:p>
        </p:txBody>
      </p:sp>
      <p:sp>
        <p:nvSpPr>
          <p:cNvPr id="4" name="Text 1"/>
          <p:cNvSpPr/>
          <p:nvPr/>
        </p:nvSpPr>
        <p:spPr>
          <a:xfrm>
            <a:off x="864037" y="3041213"/>
            <a:ext cx="7415927" cy="1185148"/>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Large volumes of text are difficult to analyze manually, making the process time-consuming and inefficient—and there's no single unified platform for extracting all insights.</a:t>
            </a:r>
            <a:endParaRPr lang="en-US" sz="1900" dirty="0"/>
          </a:p>
        </p:txBody>
      </p:sp>
      <p:sp>
        <p:nvSpPr>
          <p:cNvPr id="5" name="Text 2"/>
          <p:cNvSpPr/>
          <p:nvPr/>
        </p:nvSpPr>
        <p:spPr>
          <a:xfrm>
            <a:off x="1234321" y="4781669"/>
            <a:ext cx="7045643" cy="1185148"/>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There is a critical need for a unified, intelligent system that efficiently converts raw, unstructured text into meaningful and actionable insights.</a:t>
            </a:r>
            <a:endParaRPr lang="en-US" sz="1900" dirty="0"/>
          </a:p>
        </p:txBody>
      </p:sp>
      <p:sp>
        <p:nvSpPr>
          <p:cNvPr id="6" name="Shape 3"/>
          <p:cNvSpPr/>
          <p:nvPr/>
        </p:nvSpPr>
        <p:spPr>
          <a:xfrm>
            <a:off x="864037" y="4504015"/>
            <a:ext cx="30480" cy="1740456"/>
          </a:xfrm>
          <a:prstGeom prst="rect">
            <a:avLst/>
          </a:prstGeom>
          <a:solidFill>
            <a:srgbClr val="FFE14D"/>
          </a:solid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2691170" y="813316"/>
            <a:ext cx="748427" cy="309086"/>
          </a:xfrm>
          <a:prstGeom prst="roundRect">
            <a:avLst>
              <a:gd name="adj" fmla="val 63862"/>
            </a:avLst>
          </a:prstGeom>
          <a:solidFill>
            <a:srgbClr val="4D4000"/>
          </a:solidFill>
          <a:ln/>
        </p:spPr>
      </p:sp>
      <p:sp>
        <p:nvSpPr>
          <p:cNvPr id="3" name="Text 1"/>
          <p:cNvSpPr/>
          <p:nvPr/>
        </p:nvSpPr>
        <p:spPr>
          <a:xfrm>
            <a:off x="2789753" y="862608"/>
            <a:ext cx="551259" cy="210502"/>
          </a:xfrm>
          <a:prstGeom prst="rect">
            <a:avLst/>
          </a:prstGeom>
          <a:noFill/>
          <a:ln/>
        </p:spPr>
        <p:txBody>
          <a:bodyPr wrap="none" lIns="0" tIns="0" rIns="0" bIns="0" rtlCol="0" anchor="t"/>
          <a:lstStyle/>
          <a:p>
            <a:pPr marL="0" indent="0" algn="l">
              <a:lnSpc>
                <a:spcPts val="1650"/>
              </a:lnSpc>
              <a:buNone/>
            </a:pPr>
            <a:r>
              <a:rPr lang="en-US" sz="1000" dirty="0">
                <a:solidFill>
                  <a:srgbClr val="D7D4CC"/>
                </a:solidFill>
                <a:latin typeface="Raleway Medium" pitchFamily="34" charset="0"/>
                <a:ea typeface="Raleway Medium" pitchFamily="34" charset="-122"/>
                <a:cs typeface="Raleway Medium" pitchFamily="34" charset="-120"/>
              </a:rPr>
              <a:t>OUR AIM</a:t>
            </a:r>
            <a:endParaRPr lang="en-US" sz="1000" dirty="0"/>
          </a:p>
        </p:txBody>
      </p:sp>
      <p:sp>
        <p:nvSpPr>
          <p:cNvPr id="4" name="Text 2"/>
          <p:cNvSpPr/>
          <p:nvPr/>
        </p:nvSpPr>
        <p:spPr>
          <a:xfrm>
            <a:off x="2691170" y="1188125"/>
            <a:ext cx="8655963" cy="456843"/>
          </a:xfrm>
          <a:prstGeom prst="rect">
            <a:avLst/>
          </a:prstGeom>
          <a:noFill/>
          <a:ln/>
        </p:spPr>
        <p:txBody>
          <a:bodyPr wrap="none" lIns="0" tIns="0" rIns="0" bIns="0" rtlCol="0" anchor="t"/>
          <a:lstStyle/>
          <a:p>
            <a:pPr marL="0" indent="0" algn="l">
              <a:lnSpc>
                <a:spcPts val="3550"/>
              </a:lnSpc>
              <a:buNone/>
            </a:pPr>
            <a:r>
              <a:rPr lang="en-US" sz="2850" b="1" dirty="0">
                <a:solidFill>
                  <a:srgbClr val="FFE14D"/>
                </a:solidFill>
                <a:latin typeface="Comfortaa Bold" pitchFamily="34" charset="0"/>
                <a:ea typeface="Comfortaa Bold" pitchFamily="34" charset="-122"/>
                <a:cs typeface="Comfortaa Bold" pitchFamily="34" charset="-120"/>
              </a:rPr>
              <a:t>INSIGHTIQ: Transforming Text into Knowledge</a:t>
            </a:r>
            <a:endParaRPr lang="en-US" sz="2850" dirty="0"/>
          </a:p>
        </p:txBody>
      </p:sp>
      <p:sp>
        <p:nvSpPr>
          <p:cNvPr id="5" name="Shape 3"/>
          <p:cNvSpPr/>
          <p:nvPr/>
        </p:nvSpPr>
        <p:spPr>
          <a:xfrm>
            <a:off x="2691170" y="1891665"/>
            <a:ext cx="370046" cy="370046"/>
          </a:xfrm>
          <a:prstGeom prst="roundRect">
            <a:avLst>
              <a:gd name="adj" fmla="val 66677"/>
            </a:avLst>
          </a:prstGeom>
          <a:solidFill>
            <a:srgbClr val="46464A"/>
          </a:solidFill>
          <a:ln/>
        </p:spPr>
      </p:sp>
      <p:sp>
        <p:nvSpPr>
          <p:cNvPr id="6" name="Text 4"/>
          <p:cNvSpPr/>
          <p:nvPr/>
        </p:nvSpPr>
        <p:spPr>
          <a:xfrm>
            <a:off x="2766536" y="1939647"/>
            <a:ext cx="219313" cy="274082"/>
          </a:xfrm>
          <a:prstGeom prst="rect">
            <a:avLst/>
          </a:prstGeom>
          <a:noFill/>
          <a:ln/>
        </p:spPr>
        <p:txBody>
          <a:bodyPr wrap="none" lIns="0" tIns="0" rIns="0" bIns="0" rtlCol="0" anchor="t"/>
          <a:lstStyle/>
          <a:p>
            <a:pPr marL="0" indent="0" algn="ctr">
              <a:lnSpc>
                <a:spcPts val="1700"/>
              </a:lnSpc>
              <a:buNone/>
            </a:pPr>
            <a:r>
              <a:rPr lang="en-US" sz="1700" b="1" dirty="0">
                <a:solidFill>
                  <a:srgbClr val="D7D4CC"/>
                </a:solidFill>
                <a:latin typeface="Comfortaa Bold" pitchFamily="34" charset="0"/>
                <a:ea typeface="Comfortaa Bold" pitchFamily="34" charset="-122"/>
                <a:cs typeface="Comfortaa Bold" pitchFamily="34" charset="-120"/>
              </a:rPr>
              <a:t>1</a:t>
            </a:r>
            <a:endParaRPr lang="en-US" sz="1700" dirty="0"/>
          </a:p>
        </p:txBody>
      </p:sp>
      <p:sp>
        <p:nvSpPr>
          <p:cNvPr id="7" name="Text 5"/>
          <p:cNvSpPr/>
          <p:nvPr/>
        </p:nvSpPr>
        <p:spPr>
          <a:xfrm>
            <a:off x="3225641" y="1948101"/>
            <a:ext cx="3205162" cy="228362"/>
          </a:xfrm>
          <a:prstGeom prst="rect">
            <a:avLst/>
          </a:prstGeom>
          <a:noFill/>
          <a:ln/>
        </p:spPr>
        <p:txBody>
          <a:bodyPr wrap="none" lIns="0" tIns="0" rIns="0" bIns="0" rtlCol="0" anchor="t"/>
          <a:lstStyle/>
          <a:p>
            <a:pPr marL="0" indent="0" algn="l">
              <a:lnSpc>
                <a:spcPts val="1750"/>
              </a:lnSpc>
              <a:buNone/>
            </a:pPr>
            <a:r>
              <a:rPr lang="en-US" sz="1400" b="1" dirty="0">
                <a:solidFill>
                  <a:srgbClr val="D7D4CC"/>
                </a:solidFill>
                <a:latin typeface="Comfortaa Bold" pitchFamily="34" charset="0"/>
                <a:ea typeface="Comfortaa Bold" pitchFamily="34" charset="-122"/>
                <a:cs typeface="Comfortaa Bold" pitchFamily="34" charset="-120"/>
              </a:rPr>
              <a:t>AI-Powered Platform Development</a:t>
            </a:r>
            <a:endParaRPr lang="en-US" sz="1400" dirty="0"/>
          </a:p>
        </p:txBody>
      </p:sp>
      <p:sp>
        <p:nvSpPr>
          <p:cNvPr id="8" name="Text 6"/>
          <p:cNvSpPr/>
          <p:nvPr/>
        </p:nvSpPr>
        <p:spPr>
          <a:xfrm>
            <a:off x="3225641" y="2275046"/>
            <a:ext cx="8713470" cy="263247"/>
          </a:xfrm>
          <a:prstGeom prst="rect">
            <a:avLst/>
          </a:prstGeom>
          <a:noFill/>
          <a:ln/>
        </p:spPr>
        <p:txBody>
          <a:bodyPr wrap="none" lIns="0" tIns="0" rIns="0" bIns="0" rtlCol="0" anchor="t"/>
          <a:lstStyle/>
          <a:p>
            <a:pPr marL="0" indent="0" algn="l">
              <a:lnSpc>
                <a:spcPts val="2050"/>
              </a:lnSpc>
              <a:buNone/>
            </a:pPr>
            <a:r>
              <a:rPr lang="en-US" sz="1250" dirty="0">
                <a:solidFill>
                  <a:srgbClr val="D7D4CC"/>
                </a:solidFill>
                <a:latin typeface="Raleway Medium" pitchFamily="34" charset="0"/>
                <a:ea typeface="Raleway Medium" pitchFamily="34" charset="-122"/>
                <a:cs typeface="Raleway Medium" pitchFamily="34" charset="-120"/>
              </a:rPr>
              <a:t>To engineer a robust AI-based platform specifically tailored for comprehensive text analysis.</a:t>
            </a:r>
            <a:endParaRPr lang="en-US" sz="1250" dirty="0"/>
          </a:p>
        </p:txBody>
      </p:sp>
      <p:sp>
        <p:nvSpPr>
          <p:cNvPr id="9" name="Shape 7"/>
          <p:cNvSpPr/>
          <p:nvPr/>
        </p:nvSpPr>
        <p:spPr>
          <a:xfrm>
            <a:off x="2691170" y="2867263"/>
            <a:ext cx="370046" cy="370046"/>
          </a:xfrm>
          <a:prstGeom prst="roundRect">
            <a:avLst>
              <a:gd name="adj" fmla="val 66677"/>
            </a:avLst>
          </a:prstGeom>
          <a:solidFill>
            <a:srgbClr val="46464A"/>
          </a:solidFill>
          <a:ln/>
        </p:spPr>
      </p:sp>
      <p:sp>
        <p:nvSpPr>
          <p:cNvPr id="10" name="Text 8"/>
          <p:cNvSpPr/>
          <p:nvPr/>
        </p:nvSpPr>
        <p:spPr>
          <a:xfrm>
            <a:off x="2766536" y="2915245"/>
            <a:ext cx="219313" cy="274082"/>
          </a:xfrm>
          <a:prstGeom prst="rect">
            <a:avLst/>
          </a:prstGeom>
          <a:noFill/>
          <a:ln/>
        </p:spPr>
        <p:txBody>
          <a:bodyPr wrap="none" lIns="0" tIns="0" rIns="0" bIns="0" rtlCol="0" anchor="t"/>
          <a:lstStyle/>
          <a:p>
            <a:pPr marL="0" indent="0" algn="ctr">
              <a:lnSpc>
                <a:spcPts val="1700"/>
              </a:lnSpc>
              <a:buNone/>
            </a:pPr>
            <a:r>
              <a:rPr lang="en-US" sz="1700" b="1" dirty="0">
                <a:solidFill>
                  <a:srgbClr val="D7D4CC"/>
                </a:solidFill>
                <a:latin typeface="Comfortaa Bold" pitchFamily="34" charset="0"/>
                <a:ea typeface="Comfortaa Bold" pitchFamily="34" charset="-122"/>
                <a:cs typeface="Comfortaa Bold" pitchFamily="34" charset="-120"/>
              </a:rPr>
              <a:t>2</a:t>
            </a:r>
            <a:endParaRPr lang="en-US" sz="1700" dirty="0"/>
          </a:p>
        </p:txBody>
      </p:sp>
      <p:sp>
        <p:nvSpPr>
          <p:cNvPr id="11" name="Text 9"/>
          <p:cNvSpPr/>
          <p:nvPr/>
        </p:nvSpPr>
        <p:spPr>
          <a:xfrm>
            <a:off x="3225641" y="2923699"/>
            <a:ext cx="2804517" cy="228362"/>
          </a:xfrm>
          <a:prstGeom prst="rect">
            <a:avLst/>
          </a:prstGeom>
          <a:noFill/>
          <a:ln/>
        </p:spPr>
        <p:txBody>
          <a:bodyPr wrap="none" lIns="0" tIns="0" rIns="0" bIns="0" rtlCol="0" anchor="t"/>
          <a:lstStyle/>
          <a:p>
            <a:pPr marL="0" indent="0" algn="l">
              <a:lnSpc>
                <a:spcPts val="1750"/>
              </a:lnSpc>
              <a:buNone/>
            </a:pPr>
            <a:r>
              <a:rPr lang="en-US" sz="1400" b="1" dirty="0">
                <a:solidFill>
                  <a:srgbClr val="D7D4CC"/>
                </a:solidFill>
                <a:latin typeface="Comfortaa Bold" pitchFamily="34" charset="0"/>
                <a:ea typeface="Comfortaa Bold" pitchFamily="34" charset="-122"/>
                <a:cs typeface="Comfortaa Bold" pitchFamily="34" charset="-120"/>
              </a:rPr>
              <a:t>Advanced Sentiment Analysis</a:t>
            </a:r>
            <a:endParaRPr lang="en-US" sz="1400" dirty="0"/>
          </a:p>
        </p:txBody>
      </p:sp>
      <p:sp>
        <p:nvSpPr>
          <p:cNvPr id="12" name="Text 10"/>
          <p:cNvSpPr/>
          <p:nvPr/>
        </p:nvSpPr>
        <p:spPr>
          <a:xfrm>
            <a:off x="3225641" y="3250644"/>
            <a:ext cx="8713470" cy="263247"/>
          </a:xfrm>
          <a:prstGeom prst="rect">
            <a:avLst/>
          </a:prstGeom>
          <a:noFill/>
          <a:ln/>
        </p:spPr>
        <p:txBody>
          <a:bodyPr wrap="none" lIns="0" tIns="0" rIns="0" bIns="0" rtlCol="0" anchor="t"/>
          <a:lstStyle/>
          <a:p>
            <a:pPr marL="0" indent="0" algn="l">
              <a:lnSpc>
                <a:spcPts val="2050"/>
              </a:lnSpc>
              <a:buNone/>
            </a:pPr>
            <a:r>
              <a:rPr lang="en-US" sz="1250" dirty="0">
                <a:solidFill>
                  <a:srgbClr val="D7D4CC"/>
                </a:solidFill>
                <a:latin typeface="Raleway Medium" pitchFamily="34" charset="0"/>
                <a:ea typeface="Raleway Medium" pitchFamily="34" charset="-122"/>
                <a:cs typeface="Raleway Medium" pitchFamily="34" charset="-120"/>
              </a:rPr>
              <a:t>To accurately determine the emotional tone within text, categorizing it as positive or negative.</a:t>
            </a:r>
            <a:endParaRPr lang="en-US" sz="1250" dirty="0"/>
          </a:p>
        </p:txBody>
      </p:sp>
      <p:sp>
        <p:nvSpPr>
          <p:cNvPr id="13" name="Shape 11"/>
          <p:cNvSpPr/>
          <p:nvPr/>
        </p:nvSpPr>
        <p:spPr>
          <a:xfrm>
            <a:off x="2691170" y="3842861"/>
            <a:ext cx="370046" cy="370046"/>
          </a:xfrm>
          <a:prstGeom prst="roundRect">
            <a:avLst>
              <a:gd name="adj" fmla="val 66677"/>
            </a:avLst>
          </a:prstGeom>
          <a:solidFill>
            <a:srgbClr val="46464A"/>
          </a:solidFill>
          <a:ln/>
        </p:spPr>
      </p:sp>
      <p:sp>
        <p:nvSpPr>
          <p:cNvPr id="14" name="Text 12"/>
          <p:cNvSpPr/>
          <p:nvPr/>
        </p:nvSpPr>
        <p:spPr>
          <a:xfrm>
            <a:off x="2766536" y="3890843"/>
            <a:ext cx="219313" cy="274082"/>
          </a:xfrm>
          <a:prstGeom prst="rect">
            <a:avLst/>
          </a:prstGeom>
          <a:noFill/>
          <a:ln/>
        </p:spPr>
        <p:txBody>
          <a:bodyPr wrap="none" lIns="0" tIns="0" rIns="0" bIns="0" rtlCol="0" anchor="t"/>
          <a:lstStyle/>
          <a:p>
            <a:pPr marL="0" indent="0" algn="ctr">
              <a:lnSpc>
                <a:spcPts val="1700"/>
              </a:lnSpc>
              <a:buNone/>
            </a:pPr>
            <a:r>
              <a:rPr lang="en-US" sz="1700" b="1" dirty="0">
                <a:solidFill>
                  <a:srgbClr val="D7D4CC"/>
                </a:solidFill>
                <a:latin typeface="Comfortaa Bold" pitchFamily="34" charset="0"/>
                <a:ea typeface="Comfortaa Bold" pitchFamily="34" charset="-122"/>
                <a:cs typeface="Comfortaa Bold" pitchFamily="34" charset="-120"/>
              </a:rPr>
              <a:t>3</a:t>
            </a:r>
            <a:endParaRPr lang="en-US" sz="1700" dirty="0"/>
          </a:p>
        </p:txBody>
      </p:sp>
      <p:sp>
        <p:nvSpPr>
          <p:cNvPr id="15" name="Text 13"/>
          <p:cNvSpPr/>
          <p:nvPr/>
        </p:nvSpPr>
        <p:spPr>
          <a:xfrm>
            <a:off x="3225641" y="3899297"/>
            <a:ext cx="2474119" cy="228362"/>
          </a:xfrm>
          <a:prstGeom prst="rect">
            <a:avLst/>
          </a:prstGeom>
          <a:noFill/>
          <a:ln/>
        </p:spPr>
        <p:txBody>
          <a:bodyPr wrap="none" lIns="0" tIns="0" rIns="0" bIns="0" rtlCol="0" anchor="t"/>
          <a:lstStyle/>
          <a:p>
            <a:pPr marL="0" indent="0" algn="l">
              <a:lnSpc>
                <a:spcPts val="1750"/>
              </a:lnSpc>
              <a:buNone/>
            </a:pPr>
            <a:r>
              <a:rPr lang="en-US" sz="1400" b="1" dirty="0">
                <a:solidFill>
                  <a:srgbClr val="D7D4CC"/>
                </a:solidFill>
                <a:latin typeface="Comfortaa Bold" pitchFamily="34" charset="0"/>
                <a:ea typeface="Comfortaa Bold" pitchFamily="34" charset="-122"/>
                <a:cs typeface="Comfortaa Bold" pitchFamily="34" charset="-120"/>
              </a:rPr>
              <a:t>Intelligent Summarization</a:t>
            </a:r>
            <a:endParaRPr lang="en-US" sz="1400" dirty="0"/>
          </a:p>
        </p:txBody>
      </p:sp>
      <p:sp>
        <p:nvSpPr>
          <p:cNvPr id="16" name="Text 14"/>
          <p:cNvSpPr/>
          <p:nvPr/>
        </p:nvSpPr>
        <p:spPr>
          <a:xfrm>
            <a:off x="3225641" y="4226243"/>
            <a:ext cx="8713470" cy="263247"/>
          </a:xfrm>
          <a:prstGeom prst="rect">
            <a:avLst/>
          </a:prstGeom>
          <a:noFill/>
          <a:ln/>
        </p:spPr>
        <p:txBody>
          <a:bodyPr wrap="none" lIns="0" tIns="0" rIns="0" bIns="0" rtlCol="0" anchor="t"/>
          <a:lstStyle/>
          <a:p>
            <a:pPr marL="0" indent="0" algn="l">
              <a:lnSpc>
                <a:spcPts val="2050"/>
              </a:lnSpc>
              <a:buNone/>
            </a:pPr>
            <a:r>
              <a:rPr lang="en-US" sz="1250" dirty="0">
                <a:solidFill>
                  <a:srgbClr val="D7D4CC"/>
                </a:solidFill>
                <a:latin typeface="Raleway Medium" pitchFamily="34" charset="0"/>
                <a:ea typeface="Raleway Medium" pitchFamily="34" charset="-122"/>
                <a:cs typeface="Raleway Medium" pitchFamily="34" charset="-120"/>
              </a:rPr>
              <a:t>To generate both extractive (key sentences) and abstractive (rephrased) summaries for quick comprehension.</a:t>
            </a:r>
            <a:endParaRPr lang="en-US" sz="1250" dirty="0"/>
          </a:p>
        </p:txBody>
      </p:sp>
      <p:sp>
        <p:nvSpPr>
          <p:cNvPr id="17" name="Shape 15"/>
          <p:cNvSpPr/>
          <p:nvPr/>
        </p:nvSpPr>
        <p:spPr>
          <a:xfrm>
            <a:off x="2691170" y="4818459"/>
            <a:ext cx="370046" cy="370046"/>
          </a:xfrm>
          <a:prstGeom prst="roundRect">
            <a:avLst>
              <a:gd name="adj" fmla="val 66677"/>
            </a:avLst>
          </a:prstGeom>
          <a:solidFill>
            <a:srgbClr val="46464A"/>
          </a:solidFill>
          <a:ln/>
        </p:spPr>
      </p:sp>
      <p:sp>
        <p:nvSpPr>
          <p:cNvPr id="18" name="Text 16"/>
          <p:cNvSpPr/>
          <p:nvPr/>
        </p:nvSpPr>
        <p:spPr>
          <a:xfrm>
            <a:off x="2766536" y="4866442"/>
            <a:ext cx="219313" cy="274082"/>
          </a:xfrm>
          <a:prstGeom prst="rect">
            <a:avLst/>
          </a:prstGeom>
          <a:noFill/>
          <a:ln/>
        </p:spPr>
        <p:txBody>
          <a:bodyPr wrap="none" lIns="0" tIns="0" rIns="0" bIns="0" rtlCol="0" anchor="t"/>
          <a:lstStyle/>
          <a:p>
            <a:pPr marL="0" indent="0" algn="ctr">
              <a:lnSpc>
                <a:spcPts val="1700"/>
              </a:lnSpc>
              <a:buNone/>
            </a:pPr>
            <a:r>
              <a:rPr lang="en-US" sz="1700" b="1" dirty="0">
                <a:solidFill>
                  <a:srgbClr val="D7D4CC"/>
                </a:solidFill>
                <a:latin typeface="Comfortaa Bold" pitchFamily="34" charset="0"/>
                <a:ea typeface="Comfortaa Bold" pitchFamily="34" charset="-122"/>
                <a:cs typeface="Comfortaa Bold" pitchFamily="34" charset="-120"/>
              </a:rPr>
              <a:t>4</a:t>
            </a:r>
            <a:endParaRPr lang="en-US" sz="1700" dirty="0"/>
          </a:p>
        </p:txBody>
      </p:sp>
      <p:sp>
        <p:nvSpPr>
          <p:cNvPr id="19" name="Text 17"/>
          <p:cNvSpPr/>
          <p:nvPr/>
        </p:nvSpPr>
        <p:spPr>
          <a:xfrm>
            <a:off x="3225641" y="4874895"/>
            <a:ext cx="2248019" cy="228362"/>
          </a:xfrm>
          <a:prstGeom prst="rect">
            <a:avLst/>
          </a:prstGeom>
          <a:noFill/>
          <a:ln/>
        </p:spPr>
        <p:txBody>
          <a:bodyPr wrap="none" lIns="0" tIns="0" rIns="0" bIns="0" rtlCol="0" anchor="t"/>
          <a:lstStyle/>
          <a:p>
            <a:pPr marL="0" indent="0" algn="l">
              <a:lnSpc>
                <a:spcPts val="1750"/>
              </a:lnSpc>
              <a:buNone/>
            </a:pPr>
            <a:r>
              <a:rPr lang="en-US" sz="1400" b="1" dirty="0">
                <a:solidFill>
                  <a:srgbClr val="D7D4CC"/>
                </a:solidFill>
                <a:latin typeface="Comfortaa Bold" pitchFamily="34" charset="0"/>
                <a:ea typeface="Comfortaa Bold" pitchFamily="34" charset="-122"/>
                <a:cs typeface="Comfortaa Bold" pitchFamily="34" charset="-120"/>
              </a:rPr>
              <a:t>Hidden Topic Discovery</a:t>
            </a:r>
            <a:endParaRPr lang="en-US" sz="1400" dirty="0"/>
          </a:p>
        </p:txBody>
      </p:sp>
      <p:sp>
        <p:nvSpPr>
          <p:cNvPr id="20" name="Text 18"/>
          <p:cNvSpPr/>
          <p:nvPr/>
        </p:nvSpPr>
        <p:spPr>
          <a:xfrm>
            <a:off x="3225641" y="5201841"/>
            <a:ext cx="8713470" cy="263247"/>
          </a:xfrm>
          <a:prstGeom prst="rect">
            <a:avLst/>
          </a:prstGeom>
          <a:noFill/>
          <a:ln/>
        </p:spPr>
        <p:txBody>
          <a:bodyPr wrap="none" lIns="0" tIns="0" rIns="0" bIns="0" rtlCol="0" anchor="t"/>
          <a:lstStyle/>
          <a:p>
            <a:pPr marL="0" indent="0" algn="l">
              <a:lnSpc>
                <a:spcPts val="2050"/>
              </a:lnSpc>
              <a:buNone/>
            </a:pPr>
            <a:r>
              <a:rPr lang="en-US" sz="1250" dirty="0">
                <a:solidFill>
                  <a:srgbClr val="D7D4CC"/>
                </a:solidFill>
                <a:latin typeface="Raleway Medium" pitchFamily="34" charset="0"/>
                <a:ea typeface="Raleway Medium" pitchFamily="34" charset="-122"/>
                <a:cs typeface="Raleway Medium" pitchFamily="34" charset="-120"/>
              </a:rPr>
              <a:t>To uncover latent topics and themes that are not immediately obvious within large datasets of text.</a:t>
            </a:r>
            <a:endParaRPr lang="en-US" sz="1250" dirty="0"/>
          </a:p>
        </p:txBody>
      </p:sp>
      <p:sp>
        <p:nvSpPr>
          <p:cNvPr id="21" name="Shape 19"/>
          <p:cNvSpPr/>
          <p:nvPr/>
        </p:nvSpPr>
        <p:spPr>
          <a:xfrm>
            <a:off x="2691170" y="5794058"/>
            <a:ext cx="370046" cy="370046"/>
          </a:xfrm>
          <a:prstGeom prst="roundRect">
            <a:avLst>
              <a:gd name="adj" fmla="val 66677"/>
            </a:avLst>
          </a:prstGeom>
          <a:solidFill>
            <a:srgbClr val="46464A"/>
          </a:solidFill>
          <a:ln/>
        </p:spPr>
      </p:sp>
      <p:sp>
        <p:nvSpPr>
          <p:cNvPr id="22" name="Text 20"/>
          <p:cNvSpPr/>
          <p:nvPr/>
        </p:nvSpPr>
        <p:spPr>
          <a:xfrm>
            <a:off x="2766536" y="5842040"/>
            <a:ext cx="219313" cy="274082"/>
          </a:xfrm>
          <a:prstGeom prst="rect">
            <a:avLst/>
          </a:prstGeom>
          <a:noFill/>
          <a:ln/>
        </p:spPr>
        <p:txBody>
          <a:bodyPr wrap="none" lIns="0" tIns="0" rIns="0" bIns="0" rtlCol="0" anchor="t"/>
          <a:lstStyle/>
          <a:p>
            <a:pPr marL="0" indent="0" algn="ctr">
              <a:lnSpc>
                <a:spcPts val="1700"/>
              </a:lnSpc>
              <a:buNone/>
            </a:pPr>
            <a:r>
              <a:rPr lang="en-US" sz="1700" b="1" dirty="0">
                <a:solidFill>
                  <a:srgbClr val="D7D4CC"/>
                </a:solidFill>
                <a:latin typeface="Comfortaa Bold" pitchFamily="34" charset="0"/>
                <a:ea typeface="Comfortaa Bold" pitchFamily="34" charset="-122"/>
                <a:cs typeface="Comfortaa Bold" pitchFamily="34" charset="-120"/>
              </a:rPr>
              <a:t>5</a:t>
            </a:r>
            <a:endParaRPr lang="en-US" sz="1700" dirty="0"/>
          </a:p>
        </p:txBody>
      </p:sp>
      <p:sp>
        <p:nvSpPr>
          <p:cNvPr id="23" name="Text 21"/>
          <p:cNvSpPr/>
          <p:nvPr/>
        </p:nvSpPr>
        <p:spPr>
          <a:xfrm>
            <a:off x="3225641" y="5850493"/>
            <a:ext cx="2261354" cy="228362"/>
          </a:xfrm>
          <a:prstGeom prst="rect">
            <a:avLst/>
          </a:prstGeom>
          <a:noFill/>
          <a:ln/>
        </p:spPr>
        <p:txBody>
          <a:bodyPr wrap="none" lIns="0" tIns="0" rIns="0" bIns="0" rtlCol="0" anchor="t"/>
          <a:lstStyle/>
          <a:p>
            <a:pPr marL="0" indent="0" algn="l">
              <a:lnSpc>
                <a:spcPts val="1750"/>
              </a:lnSpc>
              <a:buNone/>
            </a:pPr>
            <a:r>
              <a:rPr lang="en-US" sz="1400" b="1" dirty="0">
                <a:solidFill>
                  <a:srgbClr val="D7D4CC"/>
                </a:solidFill>
                <a:latin typeface="Comfortaa Bold" pitchFamily="34" charset="0"/>
                <a:ea typeface="Comfortaa Bold" pitchFamily="34" charset="-122"/>
                <a:cs typeface="Comfortaa Bold" pitchFamily="34" charset="-120"/>
              </a:rPr>
              <a:t>Intuitive Visual Outputs</a:t>
            </a:r>
            <a:endParaRPr lang="en-US" sz="1400" dirty="0"/>
          </a:p>
        </p:txBody>
      </p:sp>
      <p:sp>
        <p:nvSpPr>
          <p:cNvPr id="24" name="Text 22"/>
          <p:cNvSpPr/>
          <p:nvPr/>
        </p:nvSpPr>
        <p:spPr>
          <a:xfrm>
            <a:off x="3225641" y="6177439"/>
            <a:ext cx="8713470" cy="263247"/>
          </a:xfrm>
          <a:prstGeom prst="rect">
            <a:avLst/>
          </a:prstGeom>
          <a:noFill/>
          <a:ln/>
        </p:spPr>
        <p:txBody>
          <a:bodyPr wrap="none" lIns="0" tIns="0" rIns="0" bIns="0" rtlCol="0" anchor="t"/>
          <a:lstStyle/>
          <a:p>
            <a:pPr marL="0" indent="0" algn="l">
              <a:lnSpc>
                <a:spcPts val="2050"/>
              </a:lnSpc>
              <a:buNone/>
            </a:pPr>
            <a:r>
              <a:rPr lang="en-US" sz="1250" dirty="0">
                <a:solidFill>
                  <a:srgbClr val="D7D4CC"/>
                </a:solidFill>
                <a:latin typeface="Raleway Medium" pitchFamily="34" charset="0"/>
                <a:ea typeface="Raleway Medium" pitchFamily="34" charset="-122"/>
                <a:cs typeface="Raleway Medium" pitchFamily="34" charset="-120"/>
              </a:rPr>
              <a:t>To present analytical results through clear, interpretable visualizations on a user-friendly dashboard.</a:t>
            </a:r>
            <a:endParaRPr lang="en-US" sz="1250" dirty="0"/>
          </a:p>
        </p:txBody>
      </p:sp>
      <p:sp>
        <p:nvSpPr>
          <p:cNvPr id="25" name="Shape 23"/>
          <p:cNvSpPr/>
          <p:nvPr/>
        </p:nvSpPr>
        <p:spPr>
          <a:xfrm>
            <a:off x="2691170" y="6769656"/>
            <a:ext cx="370046" cy="370046"/>
          </a:xfrm>
          <a:prstGeom prst="roundRect">
            <a:avLst>
              <a:gd name="adj" fmla="val 66677"/>
            </a:avLst>
          </a:prstGeom>
          <a:solidFill>
            <a:srgbClr val="46464A"/>
          </a:solidFill>
          <a:ln/>
        </p:spPr>
      </p:sp>
      <p:sp>
        <p:nvSpPr>
          <p:cNvPr id="26" name="Text 24"/>
          <p:cNvSpPr/>
          <p:nvPr/>
        </p:nvSpPr>
        <p:spPr>
          <a:xfrm>
            <a:off x="2766536" y="6817638"/>
            <a:ext cx="219313" cy="274082"/>
          </a:xfrm>
          <a:prstGeom prst="rect">
            <a:avLst/>
          </a:prstGeom>
          <a:noFill/>
          <a:ln/>
        </p:spPr>
        <p:txBody>
          <a:bodyPr wrap="none" lIns="0" tIns="0" rIns="0" bIns="0" rtlCol="0" anchor="t"/>
          <a:lstStyle/>
          <a:p>
            <a:pPr marL="0" indent="0" algn="ctr">
              <a:lnSpc>
                <a:spcPts val="1700"/>
              </a:lnSpc>
              <a:buNone/>
            </a:pPr>
            <a:r>
              <a:rPr lang="en-US" sz="1700" b="1" dirty="0">
                <a:solidFill>
                  <a:srgbClr val="D7D4CC"/>
                </a:solidFill>
                <a:latin typeface="Comfortaa Bold" pitchFamily="34" charset="0"/>
                <a:ea typeface="Comfortaa Bold" pitchFamily="34" charset="-122"/>
                <a:cs typeface="Comfortaa Bold" pitchFamily="34" charset="-120"/>
              </a:rPr>
              <a:t>6</a:t>
            </a:r>
            <a:endParaRPr lang="en-US" sz="1700" dirty="0"/>
          </a:p>
        </p:txBody>
      </p:sp>
      <p:sp>
        <p:nvSpPr>
          <p:cNvPr id="27" name="Text 25"/>
          <p:cNvSpPr/>
          <p:nvPr/>
        </p:nvSpPr>
        <p:spPr>
          <a:xfrm>
            <a:off x="3225641" y="6826091"/>
            <a:ext cx="2524839" cy="228362"/>
          </a:xfrm>
          <a:prstGeom prst="rect">
            <a:avLst/>
          </a:prstGeom>
          <a:noFill/>
          <a:ln/>
        </p:spPr>
        <p:txBody>
          <a:bodyPr wrap="none" lIns="0" tIns="0" rIns="0" bIns="0" rtlCol="0" anchor="t"/>
          <a:lstStyle/>
          <a:p>
            <a:pPr marL="0" indent="0" algn="l">
              <a:lnSpc>
                <a:spcPts val="1750"/>
              </a:lnSpc>
              <a:buNone/>
            </a:pPr>
            <a:r>
              <a:rPr lang="en-US" sz="1400" b="1" dirty="0">
                <a:solidFill>
                  <a:srgbClr val="D7D4CC"/>
                </a:solidFill>
                <a:latin typeface="Comfortaa Bold" pitchFamily="34" charset="0"/>
                <a:ea typeface="Comfortaa Bold" pitchFamily="34" charset="-122"/>
                <a:cs typeface="Comfortaa Bold" pitchFamily="34" charset="-120"/>
              </a:rPr>
              <a:t>Seamless User Experience</a:t>
            </a:r>
            <a:endParaRPr lang="en-US" sz="1400" dirty="0"/>
          </a:p>
        </p:txBody>
      </p:sp>
      <p:sp>
        <p:nvSpPr>
          <p:cNvPr id="28" name="Text 26"/>
          <p:cNvSpPr/>
          <p:nvPr/>
        </p:nvSpPr>
        <p:spPr>
          <a:xfrm>
            <a:off x="3225641" y="7153037"/>
            <a:ext cx="8713470" cy="263247"/>
          </a:xfrm>
          <a:prstGeom prst="rect">
            <a:avLst/>
          </a:prstGeom>
          <a:noFill/>
          <a:ln/>
        </p:spPr>
        <p:txBody>
          <a:bodyPr wrap="none" lIns="0" tIns="0" rIns="0" bIns="0" rtlCol="0" anchor="t"/>
          <a:lstStyle/>
          <a:p>
            <a:pPr marL="0" indent="0" algn="l">
              <a:lnSpc>
                <a:spcPts val="2050"/>
              </a:lnSpc>
              <a:buNone/>
            </a:pPr>
            <a:r>
              <a:rPr lang="en-US" sz="1250" dirty="0">
                <a:solidFill>
                  <a:srgbClr val="D7D4CC"/>
                </a:solidFill>
                <a:latin typeface="Raleway Medium" pitchFamily="34" charset="0"/>
                <a:ea typeface="Raleway Medium" pitchFamily="34" charset="-122"/>
                <a:cs typeface="Raleway Medium" pitchFamily="34" charset="-120"/>
              </a:rPr>
              <a:t>To ensure an intuitive and accessible web interface, making advanced text analysis available to all users.</a:t>
            </a:r>
            <a:endParaRPr lang="en-US" sz="1250" dirty="0"/>
          </a:p>
        </p:txBody>
      </p:sp>
      <p:sp>
        <p:nvSpPr>
          <p:cNvPr id="29" name="Rectangle 28">
            <a:extLst>
              <a:ext uri="{FF2B5EF4-FFF2-40B4-BE49-F238E27FC236}">
                <a16:creationId xmlns:a16="http://schemas.microsoft.com/office/drawing/2014/main" id="{4A7BE118-896D-4130-5D11-163096E333BF}"/>
              </a:ext>
            </a:extLst>
          </p:cNvPr>
          <p:cNvSpPr/>
          <p:nvPr/>
        </p:nvSpPr>
        <p:spPr>
          <a:xfrm>
            <a:off x="12600878" y="7716644"/>
            <a:ext cx="2029522" cy="512956"/>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403866" y="914043"/>
            <a:ext cx="9472970" cy="584121"/>
          </a:xfrm>
          <a:prstGeom prst="rect">
            <a:avLst/>
          </a:prstGeom>
          <a:noFill/>
          <a:ln/>
        </p:spPr>
        <p:txBody>
          <a:bodyPr wrap="none" lIns="0" tIns="0" rIns="0" bIns="0" rtlCol="0" anchor="t"/>
          <a:lstStyle/>
          <a:p>
            <a:pPr marL="0" indent="0" algn="l">
              <a:lnSpc>
                <a:spcPts val="4550"/>
              </a:lnSpc>
              <a:buNone/>
            </a:pPr>
            <a:r>
              <a:rPr lang="en-US" sz="3650" b="1" dirty="0">
                <a:solidFill>
                  <a:srgbClr val="FFE14D"/>
                </a:solidFill>
                <a:latin typeface="Comfortaa Bold" pitchFamily="34" charset="0"/>
                <a:ea typeface="Comfortaa Bold" pitchFamily="34" charset="-122"/>
                <a:cs typeface="Comfortaa Bold" pitchFamily="34" charset="-120"/>
              </a:rPr>
              <a:t>Technology Stack &amp; Development Tools</a:t>
            </a:r>
            <a:endParaRPr lang="en-US" sz="3650" dirty="0"/>
          </a:p>
        </p:txBody>
      </p:sp>
      <p:sp>
        <p:nvSpPr>
          <p:cNvPr id="3" name="Text 1"/>
          <p:cNvSpPr/>
          <p:nvPr/>
        </p:nvSpPr>
        <p:spPr>
          <a:xfrm>
            <a:off x="1403866" y="1918692"/>
            <a:ext cx="11822549" cy="672703"/>
          </a:xfrm>
          <a:prstGeom prst="rect">
            <a:avLst/>
          </a:prstGeom>
          <a:noFill/>
          <a:ln/>
        </p:spPr>
        <p:txBody>
          <a:bodyPr wrap="square" lIns="0" tIns="0" rIns="0" bIns="0" rtlCol="0" anchor="t"/>
          <a:lstStyle/>
          <a:p>
            <a:pPr marL="0" indent="0" algn="l">
              <a:lnSpc>
                <a:spcPts val="2600"/>
              </a:lnSpc>
              <a:buNone/>
            </a:pPr>
            <a:r>
              <a:rPr lang="en-US" sz="1650" dirty="0">
                <a:solidFill>
                  <a:srgbClr val="D7D4CC"/>
                </a:solidFill>
                <a:latin typeface="Raleway Medium" pitchFamily="34" charset="0"/>
                <a:ea typeface="Raleway Medium" pitchFamily="34" charset="-122"/>
                <a:cs typeface="Raleway Medium" pitchFamily="34" charset="-120"/>
              </a:rPr>
              <a:t>The development of INSIGHTIQ relied on a modern and robust technology stack, incorporating leading tools for efficient development, deployment, and version control.</a:t>
            </a:r>
            <a:endParaRPr lang="en-US" sz="16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3866" y="2827853"/>
            <a:ext cx="525661" cy="525661"/>
          </a:xfrm>
          <a:prstGeom prst="rect">
            <a:avLst/>
          </a:prstGeom>
        </p:spPr>
      </p:pic>
      <p:sp>
        <p:nvSpPr>
          <p:cNvPr id="5" name="Text 2"/>
          <p:cNvSpPr/>
          <p:nvPr/>
        </p:nvSpPr>
        <p:spPr>
          <a:xfrm>
            <a:off x="2192298" y="2952631"/>
            <a:ext cx="2336363" cy="291941"/>
          </a:xfrm>
          <a:prstGeom prst="rect">
            <a:avLst/>
          </a:prstGeom>
          <a:noFill/>
          <a:ln/>
        </p:spPr>
        <p:txBody>
          <a:bodyPr wrap="none" lIns="0" tIns="0" rIns="0" bIns="0" rtlCol="0" anchor="t"/>
          <a:lstStyle/>
          <a:p>
            <a:pPr marL="0" indent="0" algn="l">
              <a:lnSpc>
                <a:spcPts val="2250"/>
              </a:lnSpc>
              <a:buNone/>
            </a:pPr>
            <a:r>
              <a:rPr lang="en-US" sz="1800" b="1" dirty="0">
                <a:solidFill>
                  <a:srgbClr val="D7D4CC"/>
                </a:solidFill>
                <a:latin typeface="Comfortaa Bold" pitchFamily="34" charset="0"/>
                <a:ea typeface="Comfortaa Bold" pitchFamily="34" charset="-122"/>
                <a:cs typeface="Comfortaa Bold" pitchFamily="34" charset="-120"/>
              </a:rPr>
              <a:t>Python</a:t>
            </a:r>
            <a:endParaRPr lang="en-US" sz="1800" dirty="0"/>
          </a:p>
        </p:txBody>
      </p:sp>
      <p:sp>
        <p:nvSpPr>
          <p:cNvPr id="6" name="Text 3"/>
          <p:cNvSpPr/>
          <p:nvPr/>
        </p:nvSpPr>
        <p:spPr>
          <a:xfrm>
            <a:off x="2192298" y="3370659"/>
            <a:ext cx="4991457" cy="672703"/>
          </a:xfrm>
          <a:prstGeom prst="rect">
            <a:avLst/>
          </a:prstGeom>
          <a:noFill/>
          <a:ln/>
        </p:spPr>
        <p:txBody>
          <a:bodyPr wrap="square" lIns="0" tIns="0" rIns="0" bIns="0" rtlCol="0" anchor="t"/>
          <a:lstStyle/>
          <a:p>
            <a:pPr marL="0" indent="0" algn="l">
              <a:lnSpc>
                <a:spcPts val="2600"/>
              </a:lnSpc>
              <a:buNone/>
            </a:pPr>
            <a:r>
              <a:rPr lang="en-US" sz="1650" dirty="0">
                <a:solidFill>
                  <a:srgbClr val="D7D4CC"/>
                </a:solidFill>
                <a:latin typeface="Raleway Medium" pitchFamily="34" charset="0"/>
                <a:ea typeface="Raleway Medium" pitchFamily="34" charset="-122"/>
                <a:cs typeface="Raleway Medium" pitchFamily="34" charset="-120"/>
              </a:rPr>
              <a:t>The primary programming language, offering extensive libraries for AI and NLP.</a:t>
            </a:r>
            <a:endParaRPr lang="en-US" sz="165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46526" y="2827853"/>
            <a:ext cx="525661" cy="525661"/>
          </a:xfrm>
          <a:prstGeom prst="rect">
            <a:avLst/>
          </a:prstGeom>
        </p:spPr>
      </p:pic>
      <p:sp>
        <p:nvSpPr>
          <p:cNvPr id="8" name="Text 4"/>
          <p:cNvSpPr/>
          <p:nvPr/>
        </p:nvSpPr>
        <p:spPr>
          <a:xfrm>
            <a:off x="8234958" y="2952631"/>
            <a:ext cx="2336363" cy="291941"/>
          </a:xfrm>
          <a:prstGeom prst="rect">
            <a:avLst/>
          </a:prstGeom>
          <a:noFill/>
          <a:ln/>
        </p:spPr>
        <p:txBody>
          <a:bodyPr wrap="none" lIns="0" tIns="0" rIns="0" bIns="0" rtlCol="0" anchor="t"/>
          <a:lstStyle/>
          <a:p>
            <a:pPr marL="0" indent="0" algn="l">
              <a:lnSpc>
                <a:spcPts val="2250"/>
              </a:lnSpc>
              <a:buNone/>
            </a:pPr>
            <a:r>
              <a:rPr lang="en-US" sz="1800" b="1" dirty="0">
                <a:solidFill>
                  <a:srgbClr val="D7D4CC"/>
                </a:solidFill>
                <a:latin typeface="Comfortaa Bold" pitchFamily="34" charset="0"/>
                <a:ea typeface="Comfortaa Bold" pitchFamily="34" charset="-122"/>
                <a:cs typeface="Comfortaa Bold" pitchFamily="34" charset="-120"/>
              </a:rPr>
              <a:t>Streamlit</a:t>
            </a:r>
            <a:endParaRPr lang="en-US" sz="1800" dirty="0"/>
          </a:p>
        </p:txBody>
      </p:sp>
      <p:sp>
        <p:nvSpPr>
          <p:cNvPr id="9" name="Text 5"/>
          <p:cNvSpPr/>
          <p:nvPr/>
        </p:nvSpPr>
        <p:spPr>
          <a:xfrm>
            <a:off x="8234958" y="3370659"/>
            <a:ext cx="4991457" cy="672703"/>
          </a:xfrm>
          <a:prstGeom prst="rect">
            <a:avLst/>
          </a:prstGeom>
          <a:noFill/>
          <a:ln/>
        </p:spPr>
        <p:txBody>
          <a:bodyPr wrap="square" lIns="0" tIns="0" rIns="0" bIns="0" rtlCol="0" anchor="t"/>
          <a:lstStyle/>
          <a:p>
            <a:pPr marL="0" indent="0" algn="l">
              <a:lnSpc>
                <a:spcPts val="2600"/>
              </a:lnSpc>
              <a:buNone/>
            </a:pPr>
            <a:r>
              <a:rPr lang="en-US" sz="1650" dirty="0">
                <a:solidFill>
                  <a:srgbClr val="D7D4CC"/>
                </a:solidFill>
                <a:latin typeface="Raleway Medium" pitchFamily="34" charset="0"/>
                <a:ea typeface="Raleway Medium" pitchFamily="34" charset="-122"/>
                <a:cs typeface="Raleway Medium" pitchFamily="34" charset="-120"/>
              </a:rPr>
              <a:t>Used for building the user-friendly and interactive web interface (UI) of INSIGHTIQ.</a:t>
            </a:r>
            <a:endParaRPr lang="en-US" sz="165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03866" y="4463891"/>
            <a:ext cx="525661" cy="525661"/>
          </a:xfrm>
          <a:prstGeom prst="rect">
            <a:avLst/>
          </a:prstGeom>
        </p:spPr>
      </p:pic>
      <p:sp>
        <p:nvSpPr>
          <p:cNvPr id="11" name="Text 6"/>
          <p:cNvSpPr/>
          <p:nvPr/>
        </p:nvSpPr>
        <p:spPr>
          <a:xfrm>
            <a:off x="2192298" y="4588669"/>
            <a:ext cx="2336363" cy="291941"/>
          </a:xfrm>
          <a:prstGeom prst="rect">
            <a:avLst/>
          </a:prstGeom>
          <a:noFill/>
          <a:ln/>
        </p:spPr>
        <p:txBody>
          <a:bodyPr wrap="none" lIns="0" tIns="0" rIns="0" bIns="0" rtlCol="0" anchor="t"/>
          <a:lstStyle/>
          <a:p>
            <a:pPr marL="0" indent="0" algn="l">
              <a:lnSpc>
                <a:spcPts val="2250"/>
              </a:lnSpc>
              <a:buNone/>
            </a:pPr>
            <a:r>
              <a:rPr lang="en-US" sz="1800" b="1" dirty="0">
                <a:solidFill>
                  <a:srgbClr val="D7D4CC"/>
                </a:solidFill>
                <a:latin typeface="Comfortaa Bold" pitchFamily="34" charset="0"/>
                <a:ea typeface="Comfortaa Bold" pitchFamily="34" charset="-122"/>
                <a:cs typeface="Comfortaa Bold" pitchFamily="34" charset="-120"/>
              </a:rPr>
              <a:t>Scikit-learn</a:t>
            </a:r>
            <a:endParaRPr lang="en-US" sz="1800" dirty="0"/>
          </a:p>
        </p:txBody>
      </p:sp>
      <p:sp>
        <p:nvSpPr>
          <p:cNvPr id="12" name="Text 7"/>
          <p:cNvSpPr/>
          <p:nvPr/>
        </p:nvSpPr>
        <p:spPr>
          <a:xfrm>
            <a:off x="2192298" y="5006697"/>
            <a:ext cx="4991457" cy="672703"/>
          </a:xfrm>
          <a:prstGeom prst="rect">
            <a:avLst/>
          </a:prstGeom>
          <a:noFill/>
          <a:ln/>
        </p:spPr>
        <p:txBody>
          <a:bodyPr wrap="square" lIns="0" tIns="0" rIns="0" bIns="0" rtlCol="0" anchor="t"/>
          <a:lstStyle/>
          <a:p>
            <a:pPr marL="0" indent="0" algn="l">
              <a:lnSpc>
                <a:spcPts val="2600"/>
              </a:lnSpc>
              <a:buNone/>
            </a:pPr>
            <a:r>
              <a:rPr lang="en-US" sz="1650" dirty="0">
                <a:solidFill>
                  <a:srgbClr val="D7D4CC"/>
                </a:solidFill>
                <a:latin typeface="Raleway Medium" pitchFamily="34" charset="0"/>
                <a:ea typeface="Raleway Medium" pitchFamily="34" charset="-122"/>
                <a:cs typeface="Raleway Medium" pitchFamily="34" charset="-120"/>
              </a:rPr>
              <a:t>A fundamental machine learning library, integral for model implementation and evaluation.</a:t>
            </a:r>
            <a:endParaRPr lang="en-US" sz="165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46526" y="4463891"/>
            <a:ext cx="525661" cy="525661"/>
          </a:xfrm>
          <a:prstGeom prst="rect">
            <a:avLst/>
          </a:prstGeom>
        </p:spPr>
      </p:pic>
      <p:sp>
        <p:nvSpPr>
          <p:cNvPr id="14" name="Text 8"/>
          <p:cNvSpPr/>
          <p:nvPr/>
        </p:nvSpPr>
        <p:spPr>
          <a:xfrm>
            <a:off x="8234958" y="4588669"/>
            <a:ext cx="3418284" cy="291941"/>
          </a:xfrm>
          <a:prstGeom prst="rect">
            <a:avLst/>
          </a:prstGeom>
          <a:noFill/>
          <a:ln/>
        </p:spPr>
        <p:txBody>
          <a:bodyPr wrap="none" lIns="0" tIns="0" rIns="0" bIns="0" rtlCol="0" anchor="t"/>
          <a:lstStyle/>
          <a:p>
            <a:pPr marL="0" indent="0" algn="l">
              <a:lnSpc>
                <a:spcPts val="2250"/>
              </a:lnSpc>
              <a:buNone/>
            </a:pPr>
            <a:r>
              <a:rPr lang="en-US" sz="1800" b="1" dirty="0">
                <a:solidFill>
                  <a:srgbClr val="D7D4CC"/>
                </a:solidFill>
                <a:latin typeface="Comfortaa Bold" pitchFamily="34" charset="0"/>
                <a:ea typeface="Comfortaa Bold" pitchFamily="34" charset="-122"/>
                <a:cs typeface="Comfortaa Bold" pitchFamily="34" charset="-120"/>
              </a:rPr>
              <a:t>Hugging Face Transformers</a:t>
            </a:r>
            <a:endParaRPr lang="en-US" sz="1800" dirty="0"/>
          </a:p>
        </p:txBody>
      </p:sp>
      <p:sp>
        <p:nvSpPr>
          <p:cNvPr id="15" name="Text 9"/>
          <p:cNvSpPr/>
          <p:nvPr/>
        </p:nvSpPr>
        <p:spPr>
          <a:xfrm>
            <a:off x="8234958" y="5006697"/>
            <a:ext cx="4991457" cy="672703"/>
          </a:xfrm>
          <a:prstGeom prst="rect">
            <a:avLst/>
          </a:prstGeom>
          <a:noFill/>
          <a:ln/>
        </p:spPr>
        <p:txBody>
          <a:bodyPr wrap="square" lIns="0" tIns="0" rIns="0" bIns="0" rtlCol="0" anchor="t"/>
          <a:lstStyle/>
          <a:p>
            <a:pPr marL="0" indent="0" algn="l">
              <a:lnSpc>
                <a:spcPts val="2600"/>
              </a:lnSpc>
              <a:buNone/>
            </a:pPr>
            <a:r>
              <a:rPr lang="en-US" sz="1650" dirty="0">
                <a:solidFill>
                  <a:srgbClr val="D7D4CC"/>
                </a:solidFill>
                <a:latin typeface="Raleway Medium" pitchFamily="34" charset="0"/>
                <a:ea typeface="Raleway Medium" pitchFamily="34" charset="-122"/>
                <a:cs typeface="Raleway Medium" pitchFamily="34" charset="-120"/>
              </a:rPr>
              <a:t>Provides state-of-the-art pre-trained models, crucial for abstractive summarization.</a:t>
            </a:r>
            <a:endParaRPr lang="en-US" sz="1650" dirty="0"/>
          </a:p>
        </p:txBody>
      </p:sp>
      <p:pic>
        <p:nvPicPr>
          <p:cNvPr id="1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03866" y="6099929"/>
            <a:ext cx="525661" cy="525661"/>
          </a:xfrm>
          <a:prstGeom prst="rect">
            <a:avLst/>
          </a:prstGeom>
        </p:spPr>
      </p:pic>
      <p:sp>
        <p:nvSpPr>
          <p:cNvPr id="17" name="Text 10"/>
          <p:cNvSpPr/>
          <p:nvPr/>
        </p:nvSpPr>
        <p:spPr>
          <a:xfrm>
            <a:off x="2192298" y="6224707"/>
            <a:ext cx="2917269" cy="291941"/>
          </a:xfrm>
          <a:prstGeom prst="rect">
            <a:avLst/>
          </a:prstGeom>
          <a:noFill/>
          <a:ln/>
        </p:spPr>
        <p:txBody>
          <a:bodyPr wrap="none" lIns="0" tIns="0" rIns="0" bIns="0" rtlCol="0" anchor="t"/>
          <a:lstStyle/>
          <a:p>
            <a:pPr marL="0" indent="0" algn="l">
              <a:lnSpc>
                <a:spcPts val="2250"/>
              </a:lnSpc>
              <a:buNone/>
            </a:pPr>
            <a:r>
              <a:rPr lang="en-US" sz="1800" b="1" dirty="0">
                <a:solidFill>
                  <a:srgbClr val="D7D4CC"/>
                </a:solidFill>
                <a:latin typeface="Comfortaa Bold" pitchFamily="34" charset="0"/>
                <a:ea typeface="Comfortaa Bold" pitchFamily="34" charset="-122"/>
                <a:cs typeface="Comfortaa Bold" pitchFamily="34" charset="-120"/>
              </a:rPr>
              <a:t>Matplotlib &amp; WordCloud</a:t>
            </a:r>
            <a:endParaRPr lang="en-US" sz="1800" dirty="0"/>
          </a:p>
        </p:txBody>
      </p:sp>
      <p:sp>
        <p:nvSpPr>
          <p:cNvPr id="18" name="Text 11"/>
          <p:cNvSpPr/>
          <p:nvPr/>
        </p:nvSpPr>
        <p:spPr>
          <a:xfrm>
            <a:off x="2192298" y="6642735"/>
            <a:ext cx="4991457" cy="672703"/>
          </a:xfrm>
          <a:prstGeom prst="rect">
            <a:avLst/>
          </a:prstGeom>
          <a:noFill/>
          <a:ln/>
        </p:spPr>
        <p:txBody>
          <a:bodyPr wrap="square" lIns="0" tIns="0" rIns="0" bIns="0" rtlCol="0" anchor="t"/>
          <a:lstStyle/>
          <a:p>
            <a:pPr marL="0" indent="0" algn="l">
              <a:lnSpc>
                <a:spcPts val="2600"/>
              </a:lnSpc>
              <a:buNone/>
            </a:pPr>
            <a:r>
              <a:rPr lang="en-US" sz="1650" dirty="0">
                <a:solidFill>
                  <a:srgbClr val="D7D4CC"/>
                </a:solidFill>
                <a:latin typeface="Raleway Medium" pitchFamily="34" charset="0"/>
                <a:ea typeface="Raleway Medium" pitchFamily="34" charset="-122"/>
                <a:cs typeface="Raleway Medium" pitchFamily="34" charset="-120"/>
              </a:rPr>
              <a:t>Libraries used for generating insightful visualizations, such as plots and word clouds.</a:t>
            </a:r>
            <a:endParaRPr lang="en-US" sz="1650" dirty="0"/>
          </a:p>
        </p:txBody>
      </p:sp>
      <p:pic>
        <p:nvPicPr>
          <p:cNvPr id="19"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46526" y="6099929"/>
            <a:ext cx="525661" cy="525661"/>
          </a:xfrm>
          <a:prstGeom prst="rect">
            <a:avLst/>
          </a:prstGeom>
        </p:spPr>
      </p:pic>
      <p:sp>
        <p:nvSpPr>
          <p:cNvPr id="20" name="Text 12"/>
          <p:cNvSpPr/>
          <p:nvPr/>
        </p:nvSpPr>
        <p:spPr>
          <a:xfrm>
            <a:off x="8234958" y="6224707"/>
            <a:ext cx="2336363" cy="291941"/>
          </a:xfrm>
          <a:prstGeom prst="rect">
            <a:avLst/>
          </a:prstGeom>
          <a:noFill/>
          <a:ln/>
        </p:spPr>
        <p:txBody>
          <a:bodyPr wrap="none" lIns="0" tIns="0" rIns="0" bIns="0" rtlCol="0" anchor="t"/>
          <a:lstStyle/>
          <a:p>
            <a:pPr marL="0" indent="0" algn="l">
              <a:lnSpc>
                <a:spcPts val="2250"/>
              </a:lnSpc>
              <a:buNone/>
            </a:pPr>
            <a:r>
              <a:rPr lang="en-US" sz="1800" b="1" dirty="0">
                <a:solidFill>
                  <a:srgbClr val="D7D4CC"/>
                </a:solidFill>
                <a:latin typeface="Comfortaa Bold" pitchFamily="34" charset="0"/>
                <a:ea typeface="Comfortaa Bold" pitchFamily="34" charset="-122"/>
                <a:cs typeface="Comfortaa Bold" pitchFamily="34" charset="-120"/>
              </a:rPr>
              <a:t>GitHub</a:t>
            </a:r>
            <a:endParaRPr lang="en-US" sz="1800" dirty="0"/>
          </a:p>
        </p:txBody>
      </p:sp>
      <p:sp>
        <p:nvSpPr>
          <p:cNvPr id="21" name="Text 13"/>
          <p:cNvSpPr/>
          <p:nvPr/>
        </p:nvSpPr>
        <p:spPr>
          <a:xfrm>
            <a:off x="8234958" y="6642735"/>
            <a:ext cx="4991457" cy="672703"/>
          </a:xfrm>
          <a:prstGeom prst="rect">
            <a:avLst/>
          </a:prstGeom>
          <a:noFill/>
          <a:ln/>
        </p:spPr>
        <p:txBody>
          <a:bodyPr wrap="square" lIns="0" tIns="0" rIns="0" bIns="0" rtlCol="0" anchor="t"/>
          <a:lstStyle/>
          <a:p>
            <a:pPr marL="0" indent="0" algn="l">
              <a:lnSpc>
                <a:spcPts val="2600"/>
              </a:lnSpc>
              <a:buNone/>
            </a:pPr>
            <a:r>
              <a:rPr lang="en-US" sz="1650" dirty="0">
                <a:solidFill>
                  <a:srgbClr val="D7D4CC"/>
                </a:solidFill>
                <a:latin typeface="Raleway Medium" pitchFamily="34" charset="0"/>
                <a:ea typeface="Raleway Medium" pitchFamily="34" charset="-122"/>
                <a:cs typeface="Raleway Medium" pitchFamily="34" charset="-120"/>
              </a:rPr>
              <a:t>Utilized for collaborative development, version control, and maintaining code integrity.</a:t>
            </a:r>
            <a:endParaRPr lang="en-US" sz="1650" dirty="0"/>
          </a:p>
        </p:txBody>
      </p:sp>
      <p:sp>
        <p:nvSpPr>
          <p:cNvPr id="22" name="Rectangle 21">
            <a:extLst>
              <a:ext uri="{FF2B5EF4-FFF2-40B4-BE49-F238E27FC236}">
                <a16:creationId xmlns:a16="http://schemas.microsoft.com/office/drawing/2014/main" id="{F85B43A2-2039-60F7-6736-C353C8C1731A}"/>
              </a:ext>
            </a:extLst>
          </p:cNvPr>
          <p:cNvSpPr/>
          <p:nvPr/>
        </p:nvSpPr>
        <p:spPr>
          <a:xfrm>
            <a:off x="12600878" y="7716644"/>
            <a:ext cx="2029522" cy="512956"/>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818442"/>
          </a:xfrm>
          <a:prstGeom prst="rect">
            <a:avLst/>
          </a:prstGeom>
        </p:spPr>
      </p:pic>
      <p:sp>
        <p:nvSpPr>
          <p:cNvPr id="3" name="Text 0"/>
          <p:cNvSpPr/>
          <p:nvPr/>
        </p:nvSpPr>
        <p:spPr>
          <a:xfrm>
            <a:off x="3225760" y="2218492"/>
            <a:ext cx="7007900" cy="403979"/>
          </a:xfrm>
          <a:prstGeom prst="rect">
            <a:avLst/>
          </a:prstGeom>
          <a:noFill/>
          <a:ln/>
        </p:spPr>
        <p:txBody>
          <a:bodyPr wrap="none" lIns="0" tIns="0" rIns="0" bIns="0" rtlCol="0" anchor="t"/>
          <a:lstStyle/>
          <a:p>
            <a:pPr marL="0" indent="0" algn="l">
              <a:lnSpc>
                <a:spcPts val="3150"/>
              </a:lnSpc>
              <a:buNone/>
            </a:pPr>
            <a:r>
              <a:rPr lang="en-US" sz="2500" b="1" dirty="0">
                <a:solidFill>
                  <a:srgbClr val="FFE14D"/>
                </a:solidFill>
                <a:latin typeface="Comfortaa Bold" pitchFamily="34" charset="0"/>
                <a:ea typeface="Comfortaa Bold" pitchFamily="34" charset="-122"/>
                <a:cs typeface="Comfortaa Bold" pitchFamily="34" charset="-120"/>
              </a:rPr>
              <a:t>INSIGHTIQ: System Architecture Overview</a:t>
            </a:r>
            <a:endParaRPr lang="en-US" sz="2500" dirty="0"/>
          </a:p>
        </p:txBody>
      </p:sp>
      <p:sp>
        <p:nvSpPr>
          <p:cNvPr id="4" name="Text 1"/>
          <p:cNvSpPr/>
          <p:nvPr/>
        </p:nvSpPr>
        <p:spPr>
          <a:xfrm>
            <a:off x="3225760" y="2840593"/>
            <a:ext cx="8178879" cy="465534"/>
          </a:xfrm>
          <a:prstGeom prst="rect">
            <a:avLst/>
          </a:prstGeom>
          <a:noFill/>
          <a:ln/>
        </p:spPr>
        <p:txBody>
          <a:bodyPr wrap="square" lIns="0" tIns="0" rIns="0" bIns="0" rtlCol="0" anchor="t"/>
          <a:lstStyle/>
          <a:p>
            <a:pPr marL="0" indent="0" algn="l">
              <a:lnSpc>
                <a:spcPts val="1800"/>
              </a:lnSpc>
              <a:buNone/>
            </a:pPr>
            <a:r>
              <a:rPr lang="en-US" sz="1100" dirty="0">
                <a:solidFill>
                  <a:srgbClr val="D7D4CC"/>
                </a:solidFill>
                <a:latin typeface="Raleway Medium" pitchFamily="34" charset="0"/>
                <a:ea typeface="Raleway Medium" pitchFamily="34" charset="-122"/>
                <a:cs typeface="Raleway Medium" pitchFamily="34" charset="-120"/>
              </a:rPr>
              <a:t>INSIGHTIQ follows an end-to-end Natural Language Processing (NLP) pipeline, transforming raw text into actionable insights through a series of interconnected stages.</a:t>
            </a:r>
            <a:endParaRPr lang="en-US" sz="1100" dirty="0"/>
          </a:p>
        </p:txBody>
      </p:sp>
      <p:pic>
        <p:nvPicPr>
          <p:cNvPr id="5" name="Image 1" descr="preencoded.png"/>
          <p:cNvPicPr>
            <a:picLocks noChangeAspect="1"/>
          </p:cNvPicPr>
          <p:nvPr/>
        </p:nvPicPr>
        <p:blipFill>
          <a:blip r:embed="rId4"/>
          <a:stretch>
            <a:fillRect/>
          </a:stretch>
        </p:blipFill>
        <p:spPr>
          <a:xfrm>
            <a:off x="3225760" y="3633311"/>
            <a:ext cx="5874782" cy="4032885"/>
          </a:xfrm>
          <a:prstGeom prst="rect">
            <a:avLst/>
          </a:prstGeom>
        </p:spPr>
      </p:pic>
      <p:sp>
        <p:nvSpPr>
          <p:cNvPr id="6" name="Text 2"/>
          <p:cNvSpPr/>
          <p:nvPr/>
        </p:nvSpPr>
        <p:spPr>
          <a:xfrm>
            <a:off x="9462968" y="3600569"/>
            <a:ext cx="1949172" cy="3025973"/>
          </a:xfrm>
          <a:prstGeom prst="rect">
            <a:avLst/>
          </a:prstGeom>
          <a:noFill/>
          <a:ln/>
        </p:spPr>
        <p:txBody>
          <a:bodyPr wrap="square" lIns="0" tIns="0" rIns="0" bIns="0" rtlCol="0" anchor="t"/>
          <a:lstStyle/>
          <a:p>
            <a:pPr marL="0" indent="0" algn="l">
              <a:lnSpc>
                <a:spcPts val="1800"/>
              </a:lnSpc>
              <a:buNone/>
            </a:pPr>
            <a:r>
              <a:rPr lang="en-US" sz="1100" dirty="0">
                <a:solidFill>
                  <a:srgbClr val="D7D4CC"/>
                </a:solidFill>
                <a:latin typeface="Raleway Medium" pitchFamily="34" charset="0"/>
                <a:ea typeface="Raleway Medium" pitchFamily="34" charset="-122"/>
                <a:cs typeface="Raleway Medium" pitchFamily="34" charset="-120"/>
              </a:rPr>
              <a:t>INSIGHTIQ processes text through a clear pipeline. It starts with raw text input, which undergoes crucial preprocessing like cleaning and tokenization. Next, core NLP models analyze sentiment, summarize content, and uncover hidden topics. Finally, all insights are presented as intuitive visual outputs on a user-friendly dashboard.</a:t>
            </a:r>
            <a:endParaRPr lang="en-US" sz="1100" dirty="0"/>
          </a:p>
        </p:txBody>
      </p:sp>
      <p:sp>
        <p:nvSpPr>
          <p:cNvPr id="7" name="Rectangle 6">
            <a:extLst>
              <a:ext uri="{FF2B5EF4-FFF2-40B4-BE49-F238E27FC236}">
                <a16:creationId xmlns:a16="http://schemas.microsoft.com/office/drawing/2014/main" id="{CFABD583-98A7-600B-0A36-7AAA8CE5C5B5}"/>
              </a:ext>
            </a:extLst>
          </p:cNvPr>
          <p:cNvSpPr/>
          <p:nvPr/>
        </p:nvSpPr>
        <p:spPr>
          <a:xfrm>
            <a:off x="12600878" y="7716644"/>
            <a:ext cx="2029522" cy="512956"/>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1915001" y="598527"/>
            <a:ext cx="2127409" cy="361117"/>
          </a:xfrm>
          <a:prstGeom prst="roundRect">
            <a:avLst>
              <a:gd name="adj" fmla="val 63836"/>
            </a:avLst>
          </a:prstGeom>
          <a:solidFill>
            <a:srgbClr val="4D4000"/>
          </a:solidFill>
          <a:ln/>
        </p:spPr>
      </p:sp>
      <p:sp>
        <p:nvSpPr>
          <p:cNvPr id="3" name="Text 1"/>
          <p:cNvSpPr/>
          <p:nvPr/>
        </p:nvSpPr>
        <p:spPr>
          <a:xfrm>
            <a:off x="2030254" y="656153"/>
            <a:ext cx="1896904" cy="245864"/>
          </a:xfrm>
          <a:prstGeom prst="rect">
            <a:avLst/>
          </a:prstGeom>
          <a:noFill/>
          <a:ln/>
        </p:spPr>
        <p:txBody>
          <a:bodyPr wrap="none" lIns="0" tIns="0" rIns="0" bIns="0" rtlCol="0" anchor="t"/>
          <a:lstStyle/>
          <a:p>
            <a:pPr marL="0" indent="0" algn="l">
              <a:lnSpc>
                <a:spcPts val="1900"/>
              </a:lnSpc>
              <a:buNone/>
            </a:pPr>
            <a:r>
              <a:rPr lang="en-US" sz="1200" dirty="0">
                <a:solidFill>
                  <a:srgbClr val="D7D4CC"/>
                </a:solidFill>
                <a:latin typeface="Raleway Medium" pitchFamily="34" charset="0"/>
                <a:ea typeface="Raleway Medium" pitchFamily="34" charset="-122"/>
                <a:cs typeface="Raleway Medium" pitchFamily="34" charset="-120"/>
              </a:rPr>
              <a:t>TECHNICAL FOUNDATION</a:t>
            </a:r>
            <a:endParaRPr lang="en-US" sz="1200" dirty="0"/>
          </a:p>
        </p:txBody>
      </p:sp>
      <p:sp>
        <p:nvSpPr>
          <p:cNvPr id="4" name="Text 2"/>
          <p:cNvSpPr/>
          <p:nvPr/>
        </p:nvSpPr>
        <p:spPr>
          <a:xfrm>
            <a:off x="1915001" y="1036439"/>
            <a:ext cx="8305086" cy="533519"/>
          </a:xfrm>
          <a:prstGeom prst="rect">
            <a:avLst/>
          </a:prstGeom>
          <a:noFill/>
          <a:ln/>
        </p:spPr>
        <p:txBody>
          <a:bodyPr wrap="none" lIns="0" tIns="0" rIns="0" bIns="0" rtlCol="0" anchor="t"/>
          <a:lstStyle/>
          <a:p>
            <a:pPr marL="0" indent="0" algn="l">
              <a:lnSpc>
                <a:spcPts val="4200"/>
              </a:lnSpc>
              <a:buNone/>
            </a:pPr>
            <a:r>
              <a:rPr lang="en-US" sz="3350" b="1" dirty="0">
                <a:solidFill>
                  <a:srgbClr val="FFE14D"/>
                </a:solidFill>
                <a:latin typeface="Comfortaa Bold" pitchFamily="34" charset="0"/>
                <a:ea typeface="Comfortaa Bold" pitchFamily="34" charset="-122"/>
                <a:cs typeface="Comfortaa Bold" pitchFamily="34" charset="-120"/>
              </a:rPr>
              <a:t>Input Data &amp; Essential Preprocessing</a:t>
            </a:r>
            <a:endParaRPr lang="en-US" sz="3350" dirty="0"/>
          </a:p>
        </p:txBody>
      </p:sp>
      <p:sp>
        <p:nvSpPr>
          <p:cNvPr id="5" name="Text 3"/>
          <p:cNvSpPr/>
          <p:nvPr/>
        </p:nvSpPr>
        <p:spPr>
          <a:xfrm>
            <a:off x="1915001" y="2050137"/>
            <a:ext cx="3276600" cy="320040"/>
          </a:xfrm>
          <a:prstGeom prst="rect">
            <a:avLst/>
          </a:prstGeom>
          <a:noFill/>
          <a:ln/>
        </p:spPr>
        <p:txBody>
          <a:bodyPr wrap="none" lIns="0" tIns="0" rIns="0" bIns="0" rtlCol="0" anchor="t"/>
          <a:lstStyle/>
          <a:p>
            <a:pPr marL="0" indent="0" algn="l">
              <a:lnSpc>
                <a:spcPts val="2500"/>
              </a:lnSpc>
              <a:buNone/>
            </a:pPr>
            <a:r>
              <a:rPr lang="en-US" sz="2000" b="1" dirty="0">
                <a:solidFill>
                  <a:srgbClr val="FFE14D"/>
                </a:solidFill>
                <a:latin typeface="Comfortaa Bold" pitchFamily="34" charset="0"/>
                <a:ea typeface="Comfortaa Bold" pitchFamily="34" charset="-122"/>
                <a:cs typeface="Comfortaa Bold" pitchFamily="34" charset="-120"/>
              </a:rPr>
              <a:t>Versatile Input Handling</a:t>
            </a:r>
            <a:endParaRPr lang="en-US" sz="2000" dirty="0"/>
          </a:p>
        </p:txBody>
      </p:sp>
      <p:sp>
        <p:nvSpPr>
          <p:cNvPr id="6" name="Text 4"/>
          <p:cNvSpPr/>
          <p:nvPr/>
        </p:nvSpPr>
        <p:spPr>
          <a:xfrm>
            <a:off x="1915001" y="2562225"/>
            <a:ext cx="5165884" cy="614363"/>
          </a:xfrm>
          <a:prstGeom prst="rect">
            <a:avLst/>
          </a:prstGeom>
          <a:noFill/>
          <a:ln/>
        </p:spPr>
        <p:txBody>
          <a:bodyPr wrap="square" lIns="0" tIns="0" rIns="0" bIns="0" rtlCol="0" anchor="t"/>
          <a:lstStyle/>
          <a:p>
            <a:pPr marL="0" indent="0" algn="l">
              <a:lnSpc>
                <a:spcPts val="2400"/>
              </a:lnSpc>
              <a:buNone/>
            </a:pPr>
            <a:r>
              <a:rPr lang="en-US" sz="1500" dirty="0">
                <a:solidFill>
                  <a:srgbClr val="D7D4CC"/>
                </a:solidFill>
                <a:latin typeface="Raleway Medium" pitchFamily="34" charset="0"/>
                <a:ea typeface="Raleway Medium" pitchFamily="34" charset="-122"/>
                <a:cs typeface="Raleway Medium" pitchFamily="34" charset="-120"/>
              </a:rPr>
              <a:t>INSIGHTIQ is designed to accept various forms of textual input, ensuring flexibility for diverse user needs.</a:t>
            </a:r>
            <a:endParaRPr lang="en-US" sz="1500" dirty="0"/>
          </a:p>
        </p:txBody>
      </p:sp>
      <p:sp>
        <p:nvSpPr>
          <p:cNvPr id="7" name="Text 5"/>
          <p:cNvSpPr/>
          <p:nvPr/>
        </p:nvSpPr>
        <p:spPr>
          <a:xfrm>
            <a:off x="1915001" y="3349466"/>
            <a:ext cx="5165884" cy="614363"/>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7D4CC"/>
                </a:solidFill>
                <a:latin typeface="Raleway Medium" pitchFamily="34" charset="0"/>
                <a:ea typeface="Raleway Medium" pitchFamily="34" charset="-122"/>
                <a:cs typeface="Raleway Medium" pitchFamily="34" charset="-120"/>
              </a:rPr>
              <a:t>Text Documents:</a:t>
            </a:r>
            <a:r>
              <a:rPr lang="en-US" sz="1500" dirty="0">
                <a:solidFill>
                  <a:srgbClr val="D7D4CC"/>
                </a:solidFill>
                <a:latin typeface="Raleway Medium" pitchFamily="34" charset="0"/>
                <a:ea typeface="Raleway Medium" pitchFamily="34" charset="-122"/>
                <a:cs typeface="Raleway Medium" pitchFamily="34" charset="-120"/>
              </a:rPr>
              <a:t> Direct input of raw text for immediate analysis.</a:t>
            </a:r>
            <a:endParaRPr lang="en-US" sz="1500" dirty="0"/>
          </a:p>
        </p:txBody>
      </p:sp>
      <p:sp>
        <p:nvSpPr>
          <p:cNvPr id="8" name="Text 6"/>
          <p:cNvSpPr/>
          <p:nvPr/>
        </p:nvSpPr>
        <p:spPr>
          <a:xfrm>
            <a:off x="1915001" y="4030980"/>
            <a:ext cx="5165884" cy="9215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7D4CC"/>
                </a:solidFill>
                <a:latin typeface="Raleway Medium" pitchFamily="34" charset="0"/>
                <a:ea typeface="Raleway Medium" pitchFamily="34" charset="-122"/>
                <a:cs typeface="Raleway Medium" pitchFamily="34" charset="-120"/>
              </a:rPr>
              <a:t>PDF Files:</a:t>
            </a:r>
            <a:r>
              <a:rPr lang="en-US" sz="1500" dirty="0">
                <a:solidFill>
                  <a:srgbClr val="D7D4CC"/>
                </a:solidFill>
                <a:latin typeface="Raleway Medium" pitchFamily="34" charset="0"/>
                <a:ea typeface="Raleway Medium" pitchFamily="34" charset="-122"/>
                <a:cs typeface="Raleway Medium" pitchFamily="34" charset="-120"/>
              </a:rPr>
              <a:t> Capability to process and extract text from Portable Document Format files, a common format for academic and business documents.</a:t>
            </a:r>
            <a:endParaRPr lang="en-US" sz="1500" dirty="0"/>
          </a:p>
        </p:txBody>
      </p:sp>
      <p:pic>
        <p:nvPicPr>
          <p:cNvPr id="9" name="Image 0" descr="preencoded.png"/>
          <p:cNvPicPr>
            <a:picLocks noChangeAspect="1"/>
          </p:cNvPicPr>
          <p:nvPr/>
        </p:nvPicPr>
        <p:blipFill>
          <a:blip r:embed="rId3"/>
          <a:stretch>
            <a:fillRect/>
          </a:stretch>
        </p:blipFill>
        <p:spPr>
          <a:xfrm>
            <a:off x="1915001" y="5168622"/>
            <a:ext cx="5165884" cy="2246352"/>
          </a:xfrm>
          <a:prstGeom prst="rect">
            <a:avLst/>
          </a:prstGeom>
        </p:spPr>
      </p:pic>
      <p:sp>
        <p:nvSpPr>
          <p:cNvPr id="10" name="Text 7"/>
          <p:cNvSpPr/>
          <p:nvPr/>
        </p:nvSpPr>
        <p:spPr>
          <a:xfrm>
            <a:off x="7557135" y="2050137"/>
            <a:ext cx="4008834" cy="320040"/>
          </a:xfrm>
          <a:prstGeom prst="rect">
            <a:avLst/>
          </a:prstGeom>
          <a:noFill/>
          <a:ln/>
        </p:spPr>
        <p:txBody>
          <a:bodyPr wrap="none" lIns="0" tIns="0" rIns="0" bIns="0" rtlCol="0" anchor="t"/>
          <a:lstStyle/>
          <a:p>
            <a:pPr marL="0" indent="0" algn="l">
              <a:lnSpc>
                <a:spcPts val="2500"/>
              </a:lnSpc>
              <a:buNone/>
            </a:pPr>
            <a:r>
              <a:rPr lang="en-US" sz="2000" b="1" dirty="0">
                <a:solidFill>
                  <a:srgbClr val="FFE14D"/>
                </a:solidFill>
                <a:latin typeface="Comfortaa Bold" pitchFamily="34" charset="0"/>
                <a:ea typeface="Comfortaa Bold" pitchFamily="34" charset="-122"/>
                <a:cs typeface="Comfortaa Bold" pitchFamily="34" charset="-120"/>
              </a:rPr>
              <a:t>Rigorous Preprocessing Steps</a:t>
            </a:r>
            <a:endParaRPr lang="en-US" sz="2000" dirty="0"/>
          </a:p>
        </p:txBody>
      </p:sp>
      <p:sp>
        <p:nvSpPr>
          <p:cNvPr id="11" name="Text 8"/>
          <p:cNvSpPr/>
          <p:nvPr/>
        </p:nvSpPr>
        <p:spPr>
          <a:xfrm>
            <a:off x="7557135" y="2562225"/>
            <a:ext cx="5165884" cy="921544"/>
          </a:xfrm>
          <a:prstGeom prst="rect">
            <a:avLst/>
          </a:prstGeom>
          <a:noFill/>
          <a:ln/>
        </p:spPr>
        <p:txBody>
          <a:bodyPr wrap="square" lIns="0" tIns="0" rIns="0" bIns="0" rtlCol="0" anchor="t"/>
          <a:lstStyle/>
          <a:p>
            <a:pPr marL="0" indent="0" algn="l">
              <a:lnSpc>
                <a:spcPts val="2400"/>
              </a:lnSpc>
              <a:buNone/>
            </a:pPr>
            <a:r>
              <a:rPr lang="en-US" sz="1500" dirty="0">
                <a:solidFill>
                  <a:srgbClr val="D7D4CC"/>
                </a:solidFill>
                <a:latin typeface="Raleway Medium" pitchFamily="34" charset="0"/>
                <a:ea typeface="Raleway Medium" pitchFamily="34" charset="-122"/>
                <a:cs typeface="Raleway Medium" pitchFamily="34" charset="-120"/>
              </a:rPr>
              <a:t>To ensure optimal performance and accuracy of our NLP models, all input text undergoes a series of meticulous preprocessing stages.</a:t>
            </a:r>
            <a:endParaRPr lang="en-US" sz="1500" dirty="0"/>
          </a:p>
        </p:txBody>
      </p:sp>
      <p:sp>
        <p:nvSpPr>
          <p:cNvPr id="12" name="Text 9"/>
          <p:cNvSpPr/>
          <p:nvPr/>
        </p:nvSpPr>
        <p:spPr>
          <a:xfrm>
            <a:off x="7557135" y="3656648"/>
            <a:ext cx="5165884" cy="614363"/>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7D4CC"/>
                </a:solidFill>
                <a:latin typeface="Raleway Medium" pitchFamily="34" charset="0"/>
                <a:ea typeface="Raleway Medium" pitchFamily="34" charset="-122"/>
                <a:cs typeface="Raleway Medium" pitchFamily="34" charset="-120"/>
              </a:rPr>
              <a:t>Cleaning &amp; Normalization:</a:t>
            </a:r>
            <a:r>
              <a:rPr lang="en-US" sz="1500" dirty="0">
                <a:solidFill>
                  <a:srgbClr val="D7D4CC"/>
                </a:solidFill>
                <a:latin typeface="Raleway Medium" pitchFamily="34" charset="0"/>
                <a:ea typeface="Raleway Medium" pitchFamily="34" charset="-122"/>
                <a:cs typeface="Raleway Medium" pitchFamily="34" charset="-120"/>
              </a:rPr>
              <a:t> Removal of noise, special characters, and conversion to a consistent format.</a:t>
            </a:r>
            <a:endParaRPr lang="en-US" sz="1500" dirty="0"/>
          </a:p>
        </p:txBody>
      </p:sp>
      <p:sp>
        <p:nvSpPr>
          <p:cNvPr id="13" name="Text 10"/>
          <p:cNvSpPr/>
          <p:nvPr/>
        </p:nvSpPr>
        <p:spPr>
          <a:xfrm>
            <a:off x="7557135" y="4338161"/>
            <a:ext cx="5165884" cy="614363"/>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7D4CC"/>
                </a:solidFill>
                <a:latin typeface="Raleway Medium" pitchFamily="34" charset="0"/>
                <a:ea typeface="Raleway Medium" pitchFamily="34" charset="-122"/>
                <a:cs typeface="Raleway Medium" pitchFamily="34" charset="-120"/>
              </a:rPr>
              <a:t>Tokenization:</a:t>
            </a:r>
            <a:r>
              <a:rPr lang="en-US" sz="1500" dirty="0">
                <a:solidFill>
                  <a:srgbClr val="D7D4CC"/>
                </a:solidFill>
                <a:latin typeface="Raleway Medium" pitchFamily="34" charset="0"/>
                <a:ea typeface="Raleway Medium" pitchFamily="34" charset="-122"/>
                <a:cs typeface="Raleway Medium" pitchFamily="34" charset="-120"/>
              </a:rPr>
              <a:t> Breaking down text into individual words or phrases (tokens) for analysis.</a:t>
            </a:r>
            <a:endParaRPr lang="en-US" sz="1500" dirty="0"/>
          </a:p>
        </p:txBody>
      </p:sp>
      <p:sp>
        <p:nvSpPr>
          <p:cNvPr id="14" name="Text 11"/>
          <p:cNvSpPr/>
          <p:nvPr/>
        </p:nvSpPr>
        <p:spPr>
          <a:xfrm>
            <a:off x="7557135" y="5019675"/>
            <a:ext cx="5165884" cy="9215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7D4CC"/>
                </a:solidFill>
                <a:latin typeface="Raleway Medium" pitchFamily="34" charset="0"/>
                <a:ea typeface="Raleway Medium" pitchFamily="34" charset="-122"/>
                <a:cs typeface="Raleway Medium" pitchFamily="34" charset="-120"/>
              </a:rPr>
              <a:t>Stopword Removal:</a:t>
            </a:r>
            <a:r>
              <a:rPr lang="en-US" sz="1500" dirty="0">
                <a:solidFill>
                  <a:srgbClr val="D7D4CC"/>
                </a:solidFill>
                <a:latin typeface="Raleway Medium" pitchFamily="34" charset="0"/>
                <a:ea typeface="Raleway Medium" pitchFamily="34" charset="-122"/>
                <a:cs typeface="Raleway Medium" pitchFamily="34" charset="-120"/>
              </a:rPr>
              <a:t> Eliminating common, less informative words (e.g., "the," "a," "is") to focus on significant content.</a:t>
            </a:r>
            <a:endParaRPr lang="en-US" sz="1500" dirty="0"/>
          </a:p>
        </p:txBody>
      </p:sp>
      <p:sp>
        <p:nvSpPr>
          <p:cNvPr id="15" name="Text 12"/>
          <p:cNvSpPr/>
          <p:nvPr/>
        </p:nvSpPr>
        <p:spPr>
          <a:xfrm>
            <a:off x="7557135" y="6008370"/>
            <a:ext cx="5165884" cy="9215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7D4CC"/>
                </a:solidFill>
                <a:latin typeface="Raleway Medium" pitchFamily="34" charset="0"/>
                <a:ea typeface="Raleway Medium" pitchFamily="34" charset="-122"/>
                <a:cs typeface="Raleway Medium" pitchFamily="34" charset="-120"/>
              </a:rPr>
              <a:t>TF-IDF Vectorization:</a:t>
            </a:r>
            <a:r>
              <a:rPr lang="en-US" sz="1500" dirty="0">
                <a:solidFill>
                  <a:srgbClr val="D7D4CC"/>
                </a:solidFill>
                <a:latin typeface="Raleway Medium" pitchFamily="34" charset="0"/>
                <a:ea typeface="Raleway Medium" pitchFamily="34" charset="-122"/>
                <a:cs typeface="Raleway Medium" pitchFamily="34" charset="-120"/>
              </a:rPr>
              <a:t> Transforming text into numerical representations that reflect the importance of words within a document relative to a corpus.</a:t>
            </a:r>
            <a:endParaRPr lang="en-US" sz="1500" dirty="0"/>
          </a:p>
        </p:txBody>
      </p:sp>
      <p:sp>
        <p:nvSpPr>
          <p:cNvPr id="16" name="Rectangle 15">
            <a:extLst>
              <a:ext uri="{FF2B5EF4-FFF2-40B4-BE49-F238E27FC236}">
                <a16:creationId xmlns:a16="http://schemas.microsoft.com/office/drawing/2014/main" id="{78DFF468-5B65-D407-1C05-AA9D610EEA85}"/>
              </a:ext>
            </a:extLst>
          </p:cNvPr>
          <p:cNvSpPr/>
          <p:nvPr/>
        </p:nvSpPr>
        <p:spPr>
          <a:xfrm>
            <a:off x="12600878" y="7716644"/>
            <a:ext cx="2029522" cy="512956"/>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377791" y="581501"/>
            <a:ext cx="9008269" cy="586621"/>
          </a:xfrm>
          <a:prstGeom prst="rect">
            <a:avLst/>
          </a:prstGeom>
          <a:noFill/>
          <a:ln/>
        </p:spPr>
        <p:txBody>
          <a:bodyPr wrap="none" lIns="0" tIns="0" rIns="0" bIns="0" rtlCol="0" anchor="t"/>
          <a:lstStyle/>
          <a:p>
            <a:pPr marL="0" indent="0" algn="l">
              <a:lnSpc>
                <a:spcPts val="4600"/>
              </a:lnSpc>
              <a:buNone/>
            </a:pPr>
            <a:r>
              <a:rPr lang="en-US" sz="3650" b="1" dirty="0">
                <a:solidFill>
                  <a:srgbClr val="FFE14D"/>
                </a:solidFill>
                <a:latin typeface="Comfortaa Bold" pitchFamily="34" charset="0"/>
                <a:ea typeface="Comfortaa Bold" pitchFamily="34" charset="-122"/>
                <a:cs typeface="Comfortaa Bold" pitchFamily="34" charset="-120"/>
              </a:rPr>
              <a:t>Core Models Employed in INSIGHTIQ</a:t>
            </a:r>
            <a:endParaRPr lang="en-US" sz="3650" dirty="0"/>
          </a:p>
        </p:txBody>
      </p:sp>
      <p:sp>
        <p:nvSpPr>
          <p:cNvPr id="3" name="Text 1"/>
          <p:cNvSpPr/>
          <p:nvPr/>
        </p:nvSpPr>
        <p:spPr>
          <a:xfrm>
            <a:off x="1377791" y="1590437"/>
            <a:ext cx="11874698" cy="675799"/>
          </a:xfrm>
          <a:prstGeom prst="rect">
            <a:avLst/>
          </a:prstGeom>
          <a:noFill/>
          <a:ln/>
        </p:spPr>
        <p:txBody>
          <a:bodyPr wrap="square" lIns="0" tIns="0" rIns="0" bIns="0" rtlCol="0" anchor="t"/>
          <a:lstStyle/>
          <a:p>
            <a:pPr marL="0" indent="0" algn="l">
              <a:lnSpc>
                <a:spcPts val="2650"/>
              </a:lnSpc>
              <a:buNone/>
            </a:pPr>
            <a:r>
              <a:rPr lang="en-US" sz="1650" dirty="0">
                <a:solidFill>
                  <a:srgbClr val="D7D4CC"/>
                </a:solidFill>
                <a:latin typeface="Raleway Medium" pitchFamily="34" charset="0"/>
                <a:ea typeface="Raleway Medium" pitchFamily="34" charset="-122"/>
                <a:cs typeface="Raleway Medium" pitchFamily="34" charset="-120"/>
              </a:rPr>
              <a:t>INSIGHTIQ leverages a selection of industry-standard NLP models, each chosen for its effectiveness in specific analytical tasks.</a:t>
            </a:r>
            <a:endParaRPr lang="en-US" sz="1650" dirty="0"/>
          </a:p>
        </p:txBody>
      </p:sp>
      <p:sp>
        <p:nvSpPr>
          <p:cNvPr id="4" name="Text 2"/>
          <p:cNvSpPr/>
          <p:nvPr/>
        </p:nvSpPr>
        <p:spPr>
          <a:xfrm>
            <a:off x="1377791" y="2714863"/>
            <a:ext cx="2346722" cy="293251"/>
          </a:xfrm>
          <a:prstGeom prst="rect">
            <a:avLst/>
          </a:prstGeom>
          <a:noFill/>
          <a:ln/>
        </p:spPr>
        <p:txBody>
          <a:bodyPr wrap="none" lIns="0" tIns="0" rIns="0" bIns="0" rtlCol="0" anchor="t"/>
          <a:lstStyle/>
          <a:p>
            <a:pPr marL="0" indent="0" algn="l">
              <a:lnSpc>
                <a:spcPts val="2300"/>
              </a:lnSpc>
              <a:buNone/>
            </a:pPr>
            <a:r>
              <a:rPr lang="en-US" sz="1800" b="1" dirty="0">
                <a:solidFill>
                  <a:srgbClr val="FFE14D"/>
                </a:solidFill>
                <a:latin typeface="Comfortaa Bold" pitchFamily="34" charset="0"/>
                <a:ea typeface="Comfortaa Bold" pitchFamily="34" charset="-122"/>
                <a:cs typeface="Comfortaa Bold" pitchFamily="34" charset="-120"/>
              </a:rPr>
              <a:t>Sentiment Analysis</a:t>
            </a:r>
            <a:endParaRPr lang="en-US" sz="1800" dirty="0"/>
          </a:p>
        </p:txBody>
      </p:sp>
      <p:sp>
        <p:nvSpPr>
          <p:cNvPr id="5" name="Text 3"/>
          <p:cNvSpPr/>
          <p:nvPr/>
        </p:nvSpPr>
        <p:spPr>
          <a:xfrm>
            <a:off x="1377791" y="3219212"/>
            <a:ext cx="3573304" cy="337899"/>
          </a:xfrm>
          <a:prstGeom prst="rect">
            <a:avLst/>
          </a:prstGeom>
          <a:noFill/>
          <a:ln/>
        </p:spPr>
        <p:txBody>
          <a:bodyPr wrap="none" lIns="0" tIns="0" rIns="0" bIns="0" rtlCol="0" anchor="t"/>
          <a:lstStyle/>
          <a:p>
            <a:pPr marL="0" indent="0" algn="l">
              <a:lnSpc>
                <a:spcPts val="2650"/>
              </a:lnSpc>
              <a:buNone/>
            </a:pPr>
            <a:r>
              <a:rPr lang="en-US" sz="1650" b="1" dirty="0">
                <a:solidFill>
                  <a:srgbClr val="D7D4CC"/>
                </a:solidFill>
                <a:latin typeface="Raleway Medium" pitchFamily="34" charset="0"/>
                <a:ea typeface="Raleway Medium" pitchFamily="34" charset="-122"/>
                <a:cs typeface="Raleway Medium" pitchFamily="34" charset="-120"/>
              </a:rPr>
              <a:t>Model:</a:t>
            </a:r>
            <a:r>
              <a:rPr lang="en-US" sz="1650" dirty="0">
                <a:solidFill>
                  <a:srgbClr val="D7D4CC"/>
                </a:solidFill>
                <a:latin typeface="Raleway Medium" pitchFamily="34" charset="0"/>
                <a:ea typeface="Raleway Medium" pitchFamily="34" charset="-122"/>
                <a:cs typeface="Raleway Medium" pitchFamily="34" charset="-120"/>
              </a:rPr>
              <a:t> Logistic Regression</a:t>
            </a:r>
            <a:endParaRPr lang="en-US" sz="1650" dirty="0"/>
          </a:p>
        </p:txBody>
      </p:sp>
      <p:sp>
        <p:nvSpPr>
          <p:cNvPr id="6" name="Text 4"/>
          <p:cNvSpPr/>
          <p:nvPr/>
        </p:nvSpPr>
        <p:spPr>
          <a:xfrm>
            <a:off x="1377791" y="3747135"/>
            <a:ext cx="3573304" cy="1351598"/>
          </a:xfrm>
          <a:prstGeom prst="rect">
            <a:avLst/>
          </a:prstGeom>
          <a:noFill/>
          <a:ln/>
        </p:spPr>
        <p:txBody>
          <a:bodyPr wrap="square" lIns="0" tIns="0" rIns="0" bIns="0" rtlCol="0" anchor="t"/>
          <a:lstStyle/>
          <a:p>
            <a:pPr marL="0" indent="0" algn="l">
              <a:lnSpc>
                <a:spcPts val="2650"/>
              </a:lnSpc>
              <a:buNone/>
            </a:pPr>
            <a:r>
              <a:rPr lang="en-US" sz="1650" b="1" dirty="0">
                <a:solidFill>
                  <a:srgbClr val="D7D4CC"/>
                </a:solidFill>
                <a:latin typeface="Raleway Medium" pitchFamily="34" charset="0"/>
                <a:ea typeface="Raleway Medium" pitchFamily="34" charset="-122"/>
                <a:cs typeface="Raleway Medium" pitchFamily="34" charset="-120"/>
              </a:rPr>
              <a:t>Output:</a:t>
            </a:r>
            <a:r>
              <a:rPr lang="en-US" sz="1650" dirty="0">
                <a:solidFill>
                  <a:srgbClr val="D7D4CC"/>
                </a:solidFill>
                <a:latin typeface="Raleway Medium" pitchFamily="34" charset="0"/>
                <a:ea typeface="Raleway Medium" pitchFamily="34" charset="-122"/>
                <a:cs typeface="Raleway Medium" pitchFamily="34" charset="-120"/>
              </a:rPr>
              <a:t> Categorizes text sentiment into Positive, Negative, or Neutral, providing a quick gauge of emotional tone.</a:t>
            </a:r>
            <a:endParaRPr lang="en-US" sz="1650" dirty="0"/>
          </a:p>
        </p:txBody>
      </p:sp>
      <p:pic>
        <p:nvPicPr>
          <p:cNvPr id="7" name="Image 0" descr="preencoded.png"/>
          <p:cNvPicPr>
            <a:picLocks noChangeAspect="1"/>
          </p:cNvPicPr>
          <p:nvPr/>
        </p:nvPicPr>
        <p:blipFill>
          <a:blip r:embed="rId3"/>
          <a:stretch>
            <a:fillRect/>
          </a:stretch>
        </p:blipFill>
        <p:spPr>
          <a:xfrm>
            <a:off x="1377791" y="5336262"/>
            <a:ext cx="3573304" cy="1564957"/>
          </a:xfrm>
          <a:prstGeom prst="rect">
            <a:avLst/>
          </a:prstGeom>
        </p:spPr>
      </p:pic>
      <p:sp>
        <p:nvSpPr>
          <p:cNvPr id="8" name="Text 5"/>
          <p:cNvSpPr/>
          <p:nvPr/>
        </p:nvSpPr>
        <p:spPr>
          <a:xfrm>
            <a:off x="5474018" y="2714863"/>
            <a:ext cx="2419945" cy="293251"/>
          </a:xfrm>
          <a:prstGeom prst="rect">
            <a:avLst/>
          </a:prstGeom>
          <a:noFill/>
          <a:ln/>
        </p:spPr>
        <p:txBody>
          <a:bodyPr wrap="none" lIns="0" tIns="0" rIns="0" bIns="0" rtlCol="0" anchor="t"/>
          <a:lstStyle/>
          <a:p>
            <a:pPr marL="0" indent="0" algn="l">
              <a:lnSpc>
                <a:spcPts val="2300"/>
              </a:lnSpc>
              <a:buNone/>
            </a:pPr>
            <a:r>
              <a:rPr lang="en-US" sz="1800" b="1" dirty="0">
                <a:solidFill>
                  <a:srgbClr val="FFE14D"/>
                </a:solidFill>
                <a:latin typeface="Comfortaa Bold" pitchFamily="34" charset="0"/>
                <a:ea typeface="Comfortaa Bold" pitchFamily="34" charset="-122"/>
                <a:cs typeface="Comfortaa Bold" pitchFamily="34" charset="-120"/>
              </a:rPr>
              <a:t>Text Summarization</a:t>
            </a:r>
            <a:endParaRPr lang="en-US" sz="1800" dirty="0"/>
          </a:p>
        </p:txBody>
      </p:sp>
      <p:sp>
        <p:nvSpPr>
          <p:cNvPr id="9" name="Text 6"/>
          <p:cNvSpPr/>
          <p:nvPr/>
        </p:nvSpPr>
        <p:spPr>
          <a:xfrm>
            <a:off x="5474018" y="3219212"/>
            <a:ext cx="3573304" cy="337899"/>
          </a:xfrm>
          <a:prstGeom prst="rect">
            <a:avLst/>
          </a:prstGeom>
          <a:noFill/>
          <a:ln/>
        </p:spPr>
        <p:txBody>
          <a:bodyPr wrap="none" lIns="0" tIns="0" rIns="0" bIns="0" rtlCol="0" anchor="t"/>
          <a:lstStyle/>
          <a:p>
            <a:pPr marL="0" indent="0" algn="l">
              <a:lnSpc>
                <a:spcPts val="2650"/>
              </a:lnSpc>
              <a:buNone/>
            </a:pPr>
            <a:r>
              <a:rPr lang="en-US" sz="1650" b="1" dirty="0">
                <a:solidFill>
                  <a:srgbClr val="D7D4CC"/>
                </a:solidFill>
                <a:latin typeface="Raleway Medium" pitchFamily="34" charset="0"/>
                <a:ea typeface="Raleway Medium" pitchFamily="34" charset="-122"/>
                <a:cs typeface="Raleway Medium" pitchFamily="34" charset="-120"/>
              </a:rPr>
              <a:t>Extractive Model:</a:t>
            </a:r>
            <a:r>
              <a:rPr lang="en-US" sz="1650" dirty="0">
                <a:solidFill>
                  <a:srgbClr val="D7D4CC"/>
                </a:solidFill>
                <a:latin typeface="Raleway Medium" pitchFamily="34" charset="0"/>
                <a:ea typeface="Raleway Medium" pitchFamily="34" charset="-122"/>
                <a:cs typeface="Raleway Medium" pitchFamily="34" charset="-120"/>
              </a:rPr>
              <a:t> TF-IDF</a:t>
            </a:r>
            <a:endParaRPr lang="en-US" sz="1650" dirty="0"/>
          </a:p>
        </p:txBody>
      </p:sp>
      <p:sp>
        <p:nvSpPr>
          <p:cNvPr id="10" name="Text 7"/>
          <p:cNvSpPr/>
          <p:nvPr/>
        </p:nvSpPr>
        <p:spPr>
          <a:xfrm>
            <a:off x="5474018" y="3747135"/>
            <a:ext cx="3573304" cy="675799"/>
          </a:xfrm>
          <a:prstGeom prst="rect">
            <a:avLst/>
          </a:prstGeom>
          <a:noFill/>
          <a:ln/>
        </p:spPr>
        <p:txBody>
          <a:bodyPr wrap="square" lIns="0" tIns="0" rIns="0" bIns="0" rtlCol="0" anchor="t"/>
          <a:lstStyle/>
          <a:p>
            <a:pPr marL="0" indent="0" algn="l">
              <a:lnSpc>
                <a:spcPts val="2650"/>
              </a:lnSpc>
              <a:buNone/>
            </a:pPr>
            <a:r>
              <a:rPr lang="en-US" sz="1650" b="1" dirty="0">
                <a:solidFill>
                  <a:srgbClr val="D7D4CC"/>
                </a:solidFill>
                <a:latin typeface="Raleway Medium" pitchFamily="34" charset="0"/>
                <a:ea typeface="Raleway Medium" pitchFamily="34" charset="-122"/>
                <a:cs typeface="Raleway Medium" pitchFamily="34" charset="-120"/>
              </a:rPr>
              <a:t>Abstractive Model:</a:t>
            </a:r>
            <a:r>
              <a:rPr lang="en-US" sz="1650" dirty="0">
                <a:solidFill>
                  <a:srgbClr val="D7D4CC"/>
                </a:solidFill>
                <a:latin typeface="Raleway Medium" pitchFamily="34" charset="0"/>
                <a:ea typeface="Raleway Medium" pitchFamily="34" charset="-122"/>
                <a:cs typeface="Raleway Medium" pitchFamily="34" charset="-120"/>
              </a:rPr>
              <a:t> T5-Small Transformer</a:t>
            </a:r>
            <a:endParaRPr lang="en-US" sz="1650" dirty="0"/>
          </a:p>
        </p:txBody>
      </p:sp>
      <p:sp>
        <p:nvSpPr>
          <p:cNvPr id="11" name="Text 8"/>
          <p:cNvSpPr/>
          <p:nvPr/>
        </p:nvSpPr>
        <p:spPr>
          <a:xfrm>
            <a:off x="5474018" y="4612958"/>
            <a:ext cx="3573304" cy="1013698"/>
          </a:xfrm>
          <a:prstGeom prst="rect">
            <a:avLst/>
          </a:prstGeom>
          <a:noFill/>
          <a:ln/>
        </p:spPr>
        <p:txBody>
          <a:bodyPr wrap="square" lIns="0" tIns="0" rIns="0" bIns="0" rtlCol="0" anchor="t"/>
          <a:lstStyle/>
          <a:p>
            <a:pPr marL="0" indent="0" algn="l">
              <a:lnSpc>
                <a:spcPts val="2650"/>
              </a:lnSpc>
              <a:buNone/>
            </a:pPr>
            <a:r>
              <a:rPr lang="en-US" sz="1650" dirty="0">
                <a:solidFill>
                  <a:srgbClr val="D7D4CC"/>
                </a:solidFill>
                <a:latin typeface="Raleway Medium" pitchFamily="34" charset="0"/>
                <a:ea typeface="Raleway Medium" pitchFamily="34" charset="-122"/>
                <a:cs typeface="Raleway Medium" pitchFamily="34" charset="-120"/>
              </a:rPr>
              <a:t>Offers both keyword-based summaries and contextually rephrased condensations of text.</a:t>
            </a:r>
            <a:endParaRPr lang="en-US" sz="1650" dirty="0"/>
          </a:p>
        </p:txBody>
      </p:sp>
      <p:pic>
        <p:nvPicPr>
          <p:cNvPr id="12" name="Image 1" descr="preencoded.png"/>
          <p:cNvPicPr>
            <a:picLocks noChangeAspect="1"/>
          </p:cNvPicPr>
          <p:nvPr/>
        </p:nvPicPr>
        <p:blipFill>
          <a:blip r:embed="rId4"/>
          <a:stretch>
            <a:fillRect/>
          </a:stretch>
        </p:blipFill>
        <p:spPr>
          <a:xfrm>
            <a:off x="5474018" y="5864185"/>
            <a:ext cx="3573304" cy="1546384"/>
          </a:xfrm>
          <a:prstGeom prst="rect">
            <a:avLst/>
          </a:prstGeom>
        </p:spPr>
      </p:pic>
      <p:sp>
        <p:nvSpPr>
          <p:cNvPr id="13" name="Text 9"/>
          <p:cNvSpPr/>
          <p:nvPr/>
        </p:nvSpPr>
        <p:spPr>
          <a:xfrm>
            <a:off x="9570244" y="2714863"/>
            <a:ext cx="2346722" cy="293251"/>
          </a:xfrm>
          <a:prstGeom prst="rect">
            <a:avLst/>
          </a:prstGeom>
          <a:noFill/>
          <a:ln/>
        </p:spPr>
        <p:txBody>
          <a:bodyPr wrap="none" lIns="0" tIns="0" rIns="0" bIns="0" rtlCol="0" anchor="t"/>
          <a:lstStyle/>
          <a:p>
            <a:pPr marL="0" indent="0" algn="l">
              <a:lnSpc>
                <a:spcPts val="2300"/>
              </a:lnSpc>
              <a:buNone/>
            </a:pPr>
            <a:r>
              <a:rPr lang="en-US" sz="1800" b="1" dirty="0">
                <a:solidFill>
                  <a:srgbClr val="FFE14D"/>
                </a:solidFill>
                <a:latin typeface="Comfortaa Bold" pitchFamily="34" charset="0"/>
                <a:ea typeface="Comfortaa Bold" pitchFamily="34" charset="-122"/>
                <a:cs typeface="Comfortaa Bold" pitchFamily="34" charset="-120"/>
              </a:rPr>
              <a:t>Topic Modeling</a:t>
            </a:r>
            <a:endParaRPr lang="en-US" sz="1800" dirty="0"/>
          </a:p>
        </p:txBody>
      </p:sp>
      <p:sp>
        <p:nvSpPr>
          <p:cNvPr id="14" name="Text 10"/>
          <p:cNvSpPr/>
          <p:nvPr/>
        </p:nvSpPr>
        <p:spPr>
          <a:xfrm>
            <a:off x="9570244" y="3219212"/>
            <a:ext cx="3697248" cy="675799"/>
          </a:xfrm>
          <a:prstGeom prst="rect">
            <a:avLst/>
          </a:prstGeom>
          <a:noFill/>
          <a:ln/>
        </p:spPr>
        <p:txBody>
          <a:bodyPr wrap="square" lIns="0" tIns="0" rIns="0" bIns="0" rtlCol="0" anchor="t"/>
          <a:lstStyle/>
          <a:p>
            <a:pPr marL="0" indent="0" algn="l">
              <a:lnSpc>
                <a:spcPts val="2650"/>
              </a:lnSpc>
              <a:buNone/>
            </a:pPr>
            <a:r>
              <a:rPr lang="en-US" sz="1650" b="1" dirty="0">
                <a:solidFill>
                  <a:srgbClr val="D7D4CC"/>
                </a:solidFill>
                <a:latin typeface="Raleway Medium" pitchFamily="34" charset="0"/>
                <a:ea typeface="Raleway Medium" pitchFamily="34" charset="-122"/>
                <a:cs typeface="Raleway Medium" pitchFamily="34" charset="-120"/>
              </a:rPr>
              <a:t>Model:</a:t>
            </a:r>
            <a:r>
              <a:rPr lang="en-US" sz="1650" dirty="0">
                <a:solidFill>
                  <a:srgbClr val="D7D4CC"/>
                </a:solidFill>
                <a:latin typeface="Raleway Medium" pitchFamily="34" charset="0"/>
                <a:ea typeface="Raleway Medium" pitchFamily="34" charset="-122"/>
                <a:cs typeface="Raleway Medium" pitchFamily="34" charset="-120"/>
              </a:rPr>
              <a:t> NMF (Non-Negative Matrix Factorization)</a:t>
            </a:r>
            <a:endParaRPr lang="en-US" sz="1650" dirty="0"/>
          </a:p>
        </p:txBody>
      </p:sp>
      <p:sp>
        <p:nvSpPr>
          <p:cNvPr id="15" name="Text 11"/>
          <p:cNvSpPr/>
          <p:nvPr/>
        </p:nvSpPr>
        <p:spPr>
          <a:xfrm>
            <a:off x="9570244" y="4085034"/>
            <a:ext cx="3697248" cy="1013698"/>
          </a:xfrm>
          <a:prstGeom prst="rect">
            <a:avLst/>
          </a:prstGeom>
          <a:noFill/>
          <a:ln/>
        </p:spPr>
        <p:txBody>
          <a:bodyPr wrap="square" lIns="0" tIns="0" rIns="0" bIns="0" rtlCol="0" anchor="t"/>
          <a:lstStyle/>
          <a:p>
            <a:pPr marL="0" indent="0" algn="l">
              <a:lnSpc>
                <a:spcPts val="2650"/>
              </a:lnSpc>
              <a:buNone/>
            </a:pPr>
            <a:r>
              <a:rPr lang="en-US" sz="1650" b="1" dirty="0">
                <a:solidFill>
                  <a:srgbClr val="D7D4CC"/>
                </a:solidFill>
                <a:latin typeface="Raleway Medium" pitchFamily="34" charset="0"/>
                <a:ea typeface="Raleway Medium" pitchFamily="34" charset="-122"/>
                <a:cs typeface="Raleway Medium" pitchFamily="34" charset="-120"/>
              </a:rPr>
              <a:t>Function:</a:t>
            </a:r>
            <a:r>
              <a:rPr lang="en-US" sz="1650" dirty="0">
                <a:solidFill>
                  <a:srgbClr val="D7D4CC"/>
                </a:solidFill>
                <a:latin typeface="Raleway Medium" pitchFamily="34" charset="0"/>
                <a:ea typeface="Raleway Medium" pitchFamily="34" charset="-122"/>
                <a:cs typeface="Raleway Medium" pitchFamily="34" charset="-120"/>
              </a:rPr>
              <a:t> Identifies underlying themes and topics present within a collection of documents.</a:t>
            </a:r>
            <a:endParaRPr lang="en-US" sz="1650" dirty="0"/>
          </a:p>
        </p:txBody>
      </p:sp>
      <p:pic>
        <p:nvPicPr>
          <p:cNvPr id="16" name="Image 2" descr="preencoded.png"/>
          <p:cNvPicPr>
            <a:picLocks noChangeAspect="1"/>
          </p:cNvPicPr>
          <p:nvPr/>
        </p:nvPicPr>
        <p:blipFill>
          <a:blip r:embed="rId5"/>
          <a:stretch>
            <a:fillRect/>
          </a:stretch>
        </p:blipFill>
        <p:spPr>
          <a:xfrm>
            <a:off x="9570244" y="5336262"/>
            <a:ext cx="3697248" cy="1527096"/>
          </a:xfrm>
          <a:prstGeom prst="rect">
            <a:avLst/>
          </a:prstGeom>
        </p:spPr>
      </p:pic>
      <p:sp>
        <p:nvSpPr>
          <p:cNvPr id="17" name="Rectangle 16">
            <a:extLst>
              <a:ext uri="{FF2B5EF4-FFF2-40B4-BE49-F238E27FC236}">
                <a16:creationId xmlns:a16="http://schemas.microsoft.com/office/drawing/2014/main" id="{FC4EA03E-C6AD-A906-D902-6E773DE75BBE}"/>
              </a:ext>
            </a:extLst>
          </p:cNvPr>
          <p:cNvSpPr/>
          <p:nvPr/>
        </p:nvSpPr>
        <p:spPr>
          <a:xfrm>
            <a:off x="12600878" y="7716644"/>
            <a:ext cx="2029522" cy="512956"/>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2791658" y="443389"/>
            <a:ext cx="1587937" cy="302300"/>
          </a:xfrm>
          <a:prstGeom prst="roundRect">
            <a:avLst>
              <a:gd name="adj" fmla="val 63877"/>
            </a:avLst>
          </a:prstGeom>
          <a:solidFill>
            <a:srgbClr val="4D4000"/>
          </a:solidFill>
          <a:ln/>
        </p:spPr>
      </p:sp>
      <p:sp>
        <p:nvSpPr>
          <p:cNvPr id="3" name="Text 1"/>
          <p:cNvSpPr/>
          <p:nvPr/>
        </p:nvSpPr>
        <p:spPr>
          <a:xfrm>
            <a:off x="2888099" y="491609"/>
            <a:ext cx="1395055" cy="205859"/>
          </a:xfrm>
          <a:prstGeom prst="rect">
            <a:avLst/>
          </a:prstGeom>
          <a:noFill/>
          <a:ln/>
        </p:spPr>
        <p:txBody>
          <a:bodyPr wrap="none" lIns="0" tIns="0" rIns="0" bIns="0" rtlCol="0" anchor="t"/>
          <a:lstStyle/>
          <a:p>
            <a:pPr marL="0" indent="0" algn="l">
              <a:lnSpc>
                <a:spcPts val="1600"/>
              </a:lnSpc>
              <a:buNone/>
            </a:pPr>
            <a:r>
              <a:rPr lang="en-US" sz="1000" dirty="0">
                <a:solidFill>
                  <a:srgbClr val="D7D4CC"/>
                </a:solidFill>
                <a:latin typeface="Raleway Medium" pitchFamily="34" charset="0"/>
                <a:ea typeface="Raleway Medium" pitchFamily="34" charset="-122"/>
                <a:cs typeface="Raleway Medium" pitchFamily="34" charset="-120"/>
              </a:rPr>
              <a:t>STRATEGIC DECISIONS</a:t>
            </a:r>
            <a:endParaRPr lang="en-US" sz="1000" dirty="0"/>
          </a:p>
        </p:txBody>
      </p:sp>
      <p:sp>
        <p:nvSpPr>
          <p:cNvPr id="4" name="Text 2"/>
          <p:cNvSpPr/>
          <p:nvPr/>
        </p:nvSpPr>
        <p:spPr>
          <a:xfrm>
            <a:off x="2791658" y="809982"/>
            <a:ext cx="6100643" cy="446842"/>
          </a:xfrm>
          <a:prstGeom prst="rect">
            <a:avLst/>
          </a:prstGeom>
          <a:noFill/>
          <a:ln/>
        </p:spPr>
        <p:txBody>
          <a:bodyPr wrap="none" lIns="0" tIns="0" rIns="0" bIns="0" rtlCol="0" anchor="t"/>
          <a:lstStyle/>
          <a:p>
            <a:pPr marL="0" indent="0" algn="l">
              <a:lnSpc>
                <a:spcPts val="3500"/>
              </a:lnSpc>
              <a:buNone/>
            </a:pPr>
            <a:r>
              <a:rPr lang="en-US" sz="2800" b="1" dirty="0">
                <a:solidFill>
                  <a:srgbClr val="FFE14D"/>
                </a:solidFill>
                <a:latin typeface="Comfortaa Bold" pitchFamily="34" charset="0"/>
                <a:ea typeface="Comfortaa Bold" pitchFamily="34" charset="-122"/>
                <a:cs typeface="Comfortaa Bold" pitchFamily="34" charset="-120"/>
              </a:rPr>
              <a:t>Justification for Model Selection</a:t>
            </a:r>
            <a:endParaRPr lang="en-US" sz="2800" dirty="0"/>
          </a:p>
        </p:txBody>
      </p:sp>
      <p:sp>
        <p:nvSpPr>
          <p:cNvPr id="5" name="Text 3"/>
          <p:cNvSpPr/>
          <p:nvPr/>
        </p:nvSpPr>
        <p:spPr>
          <a:xfrm>
            <a:off x="2791658" y="1498163"/>
            <a:ext cx="9047083" cy="515064"/>
          </a:xfrm>
          <a:prstGeom prst="rect">
            <a:avLst/>
          </a:prstGeom>
          <a:noFill/>
          <a:ln/>
        </p:spPr>
        <p:txBody>
          <a:bodyPr wrap="square" lIns="0" tIns="0" rIns="0" bIns="0" rtlCol="0" anchor="t"/>
          <a:lstStyle/>
          <a:p>
            <a:pPr marL="0" indent="0" algn="l">
              <a:lnSpc>
                <a:spcPts val="2000"/>
              </a:lnSpc>
              <a:buNone/>
            </a:pPr>
            <a:r>
              <a:rPr lang="en-US" sz="1250" dirty="0">
                <a:solidFill>
                  <a:srgbClr val="D7D4CC"/>
                </a:solidFill>
                <a:latin typeface="Raleway Medium" pitchFamily="34" charset="0"/>
                <a:ea typeface="Raleway Medium" pitchFamily="34" charset="-122"/>
                <a:cs typeface="Raleway Medium" pitchFamily="34" charset="-120"/>
              </a:rPr>
              <a:t>The choice of models for INSIGHTIQ was driven by a commitment to balancing robust performance with practical considerations for efficiency and interpretability.</a:t>
            </a:r>
            <a:endParaRPr lang="en-US" sz="1250" dirty="0"/>
          </a:p>
        </p:txBody>
      </p:sp>
      <p:sp>
        <p:nvSpPr>
          <p:cNvPr id="6" name="Shape 4"/>
          <p:cNvSpPr/>
          <p:nvPr/>
        </p:nvSpPr>
        <p:spPr>
          <a:xfrm>
            <a:off x="2791658" y="2194203"/>
            <a:ext cx="4443055" cy="2057757"/>
          </a:xfrm>
          <a:prstGeom prst="roundRect">
            <a:avLst>
              <a:gd name="adj" fmla="val 11730"/>
            </a:avLst>
          </a:prstGeom>
          <a:solidFill>
            <a:srgbClr val="46464A"/>
          </a:solidFill>
          <a:ln/>
        </p:spPr>
      </p:sp>
      <p:sp>
        <p:nvSpPr>
          <p:cNvPr id="7" name="Shape 5"/>
          <p:cNvSpPr/>
          <p:nvPr/>
        </p:nvSpPr>
        <p:spPr>
          <a:xfrm>
            <a:off x="2952512" y="2355056"/>
            <a:ext cx="482679" cy="482679"/>
          </a:xfrm>
          <a:prstGeom prst="roundRect">
            <a:avLst>
              <a:gd name="adj" fmla="val 18942373"/>
            </a:avLst>
          </a:prstGeom>
          <a:solidFill>
            <a:srgbClr val="FFE14D"/>
          </a:solidFill>
          <a:ln/>
        </p:spPr>
      </p:sp>
      <p:pic>
        <p:nvPicPr>
          <p:cNvPr id="8"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5267" y="2487811"/>
            <a:ext cx="217170" cy="217170"/>
          </a:xfrm>
          <a:prstGeom prst="rect">
            <a:avLst/>
          </a:prstGeom>
        </p:spPr>
      </p:pic>
      <p:sp>
        <p:nvSpPr>
          <p:cNvPr id="9" name="Text 6"/>
          <p:cNvSpPr/>
          <p:nvPr/>
        </p:nvSpPr>
        <p:spPr>
          <a:xfrm>
            <a:off x="2952512" y="2998589"/>
            <a:ext cx="1814751" cy="223480"/>
          </a:xfrm>
          <a:prstGeom prst="rect">
            <a:avLst/>
          </a:prstGeom>
          <a:noFill/>
          <a:ln/>
        </p:spPr>
        <p:txBody>
          <a:bodyPr wrap="none" lIns="0" tIns="0" rIns="0" bIns="0" rtlCol="0" anchor="t"/>
          <a:lstStyle/>
          <a:p>
            <a:pPr marL="0" indent="0" algn="l">
              <a:lnSpc>
                <a:spcPts val="1750"/>
              </a:lnSpc>
              <a:buNone/>
            </a:pPr>
            <a:r>
              <a:rPr lang="en-US" sz="1400" b="1" dirty="0">
                <a:solidFill>
                  <a:srgbClr val="D7D4CC"/>
                </a:solidFill>
                <a:latin typeface="Comfortaa Bold" pitchFamily="34" charset="0"/>
                <a:ea typeface="Comfortaa Bold" pitchFamily="34" charset="-122"/>
                <a:cs typeface="Comfortaa Bold" pitchFamily="34" charset="-120"/>
              </a:rPr>
              <a:t>Logistic Regression</a:t>
            </a:r>
            <a:endParaRPr lang="en-US" sz="1400" dirty="0"/>
          </a:p>
        </p:txBody>
      </p:sp>
      <p:sp>
        <p:nvSpPr>
          <p:cNvPr id="10" name="Text 7"/>
          <p:cNvSpPr/>
          <p:nvPr/>
        </p:nvSpPr>
        <p:spPr>
          <a:xfrm>
            <a:off x="2952512" y="3318510"/>
            <a:ext cx="4121348" cy="772597"/>
          </a:xfrm>
          <a:prstGeom prst="rect">
            <a:avLst/>
          </a:prstGeom>
          <a:noFill/>
          <a:ln/>
        </p:spPr>
        <p:txBody>
          <a:bodyPr wrap="square" lIns="0" tIns="0" rIns="0" bIns="0" rtlCol="0" anchor="t"/>
          <a:lstStyle/>
          <a:p>
            <a:pPr marL="0" indent="0" algn="l">
              <a:lnSpc>
                <a:spcPts val="2000"/>
              </a:lnSpc>
              <a:buNone/>
            </a:pPr>
            <a:r>
              <a:rPr lang="en-US" sz="1250" dirty="0">
                <a:solidFill>
                  <a:srgbClr val="D7D4CC"/>
                </a:solidFill>
                <a:latin typeface="Raleway Medium" pitchFamily="34" charset="0"/>
                <a:ea typeface="Raleway Medium" pitchFamily="34" charset="-122"/>
                <a:cs typeface="Raleway Medium" pitchFamily="34" charset="-120"/>
              </a:rPr>
              <a:t>Selected for its </a:t>
            </a:r>
            <a:r>
              <a:rPr lang="en-US" sz="1250" b="1" dirty="0">
                <a:solidFill>
                  <a:srgbClr val="D7D4CC"/>
                </a:solidFill>
                <a:latin typeface="Raleway Medium" pitchFamily="34" charset="0"/>
                <a:ea typeface="Raleway Medium" pitchFamily="34" charset="-122"/>
                <a:cs typeface="Raleway Medium" pitchFamily="34" charset="-120"/>
              </a:rPr>
              <a:t>speed and high interpretability</a:t>
            </a:r>
            <a:r>
              <a:rPr lang="en-US" sz="1250" dirty="0">
                <a:solidFill>
                  <a:srgbClr val="D7D4CC"/>
                </a:solidFill>
                <a:latin typeface="Raleway Medium" pitchFamily="34" charset="0"/>
                <a:ea typeface="Raleway Medium" pitchFamily="34" charset="-122"/>
                <a:cs typeface="Raleway Medium" pitchFamily="34" charset="-120"/>
              </a:rPr>
              <a:t>, allowing for quick and transparent sentiment classification.</a:t>
            </a:r>
            <a:endParaRPr lang="en-US" sz="1250" dirty="0"/>
          </a:p>
        </p:txBody>
      </p:sp>
      <p:sp>
        <p:nvSpPr>
          <p:cNvPr id="11" name="Shape 8"/>
          <p:cNvSpPr/>
          <p:nvPr/>
        </p:nvSpPr>
        <p:spPr>
          <a:xfrm>
            <a:off x="7395567" y="2194203"/>
            <a:ext cx="4443174" cy="2057757"/>
          </a:xfrm>
          <a:prstGeom prst="roundRect">
            <a:avLst>
              <a:gd name="adj" fmla="val 11730"/>
            </a:avLst>
          </a:prstGeom>
          <a:solidFill>
            <a:srgbClr val="46464A"/>
          </a:solidFill>
          <a:ln/>
        </p:spPr>
      </p:sp>
      <p:sp>
        <p:nvSpPr>
          <p:cNvPr id="12" name="Shape 9"/>
          <p:cNvSpPr/>
          <p:nvPr/>
        </p:nvSpPr>
        <p:spPr>
          <a:xfrm>
            <a:off x="7556421" y="2355056"/>
            <a:ext cx="482679" cy="482679"/>
          </a:xfrm>
          <a:prstGeom prst="roundRect">
            <a:avLst>
              <a:gd name="adj" fmla="val 18942373"/>
            </a:avLst>
          </a:prstGeom>
          <a:solidFill>
            <a:srgbClr val="FFE14D"/>
          </a:solidFill>
          <a:ln/>
        </p:spPr>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89175" y="2487811"/>
            <a:ext cx="217170" cy="217170"/>
          </a:xfrm>
          <a:prstGeom prst="rect">
            <a:avLst/>
          </a:prstGeom>
        </p:spPr>
      </p:pic>
      <p:sp>
        <p:nvSpPr>
          <p:cNvPr id="14" name="Text 10"/>
          <p:cNvSpPr/>
          <p:nvPr/>
        </p:nvSpPr>
        <p:spPr>
          <a:xfrm>
            <a:off x="7556421" y="2998589"/>
            <a:ext cx="1787962" cy="223480"/>
          </a:xfrm>
          <a:prstGeom prst="rect">
            <a:avLst/>
          </a:prstGeom>
          <a:noFill/>
          <a:ln/>
        </p:spPr>
        <p:txBody>
          <a:bodyPr wrap="none" lIns="0" tIns="0" rIns="0" bIns="0" rtlCol="0" anchor="t"/>
          <a:lstStyle/>
          <a:p>
            <a:pPr marL="0" indent="0" algn="l">
              <a:lnSpc>
                <a:spcPts val="1750"/>
              </a:lnSpc>
              <a:buNone/>
            </a:pPr>
            <a:r>
              <a:rPr lang="en-US" sz="1400" b="1" dirty="0">
                <a:solidFill>
                  <a:srgbClr val="D7D4CC"/>
                </a:solidFill>
                <a:latin typeface="Comfortaa Bold" pitchFamily="34" charset="0"/>
                <a:ea typeface="Comfortaa Bold" pitchFamily="34" charset="-122"/>
                <a:cs typeface="Comfortaa Bold" pitchFamily="34" charset="-120"/>
              </a:rPr>
              <a:t>TF-IDF</a:t>
            </a:r>
            <a:endParaRPr lang="en-US" sz="1400" dirty="0"/>
          </a:p>
        </p:txBody>
      </p:sp>
      <p:sp>
        <p:nvSpPr>
          <p:cNvPr id="15" name="Text 11"/>
          <p:cNvSpPr/>
          <p:nvPr/>
        </p:nvSpPr>
        <p:spPr>
          <a:xfrm>
            <a:off x="7556421" y="3318510"/>
            <a:ext cx="4121468" cy="515064"/>
          </a:xfrm>
          <a:prstGeom prst="rect">
            <a:avLst/>
          </a:prstGeom>
          <a:noFill/>
          <a:ln/>
        </p:spPr>
        <p:txBody>
          <a:bodyPr wrap="square" lIns="0" tIns="0" rIns="0" bIns="0" rtlCol="0" anchor="t"/>
          <a:lstStyle/>
          <a:p>
            <a:pPr marL="0" indent="0" algn="l">
              <a:lnSpc>
                <a:spcPts val="2000"/>
              </a:lnSpc>
              <a:buNone/>
            </a:pPr>
            <a:r>
              <a:rPr lang="en-US" sz="1250" dirty="0">
                <a:solidFill>
                  <a:srgbClr val="D7D4CC"/>
                </a:solidFill>
                <a:latin typeface="Raleway Medium" pitchFamily="34" charset="0"/>
                <a:ea typeface="Raleway Medium" pitchFamily="34" charset="-122"/>
                <a:cs typeface="Raleway Medium" pitchFamily="34" charset="-120"/>
              </a:rPr>
              <a:t>An </a:t>
            </a:r>
            <a:r>
              <a:rPr lang="en-US" sz="1250" b="1" dirty="0">
                <a:solidFill>
                  <a:srgbClr val="D7D4CC"/>
                </a:solidFill>
                <a:latin typeface="Raleway Medium" pitchFamily="34" charset="0"/>
                <a:ea typeface="Raleway Medium" pitchFamily="34" charset="-122"/>
                <a:cs typeface="Raleway Medium" pitchFamily="34" charset="-120"/>
              </a:rPr>
              <a:t>efficient and effective method</a:t>
            </a:r>
            <a:r>
              <a:rPr lang="en-US" sz="1250" dirty="0">
                <a:solidFill>
                  <a:srgbClr val="D7D4CC"/>
                </a:solidFill>
                <a:latin typeface="Raleway Medium" pitchFamily="34" charset="0"/>
                <a:ea typeface="Raleway Medium" pitchFamily="34" charset="-122"/>
                <a:cs typeface="Raleway Medium" pitchFamily="34" charset="-120"/>
              </a:rPr>
              <a:t> for determining keyword importance in extractive summarization.</a:t>
            </a:r>
            <a:endParaRPr lang="en-US" sz="1250" dirty="0"/>
          </a:p>
        </p:txBody>
      </p:sp>
      <p:sp>
        <p:nvSpPr>
          <p:cNvPr id="16" name="Shape 12"/>
          <p:cNvSpPr/>
          <p:nvPr/>
        </p:nvSpPr>
        <p:spPr>
          <a:xfrm>
            <a:off x="2791658" y="4412813"/>
            <a:ext cx="4443055" cy="2315289"/>
          </a:xfrm>
          <a:prstGeom prst="roundRect">
            <a:avLst>
              <a:gd name="adj" fmla="val 10425"/>
            </a:avLst>
          </a:prstGeom>
          <a:solidFill>
            <a:srgbClr val="46464A"/>
          </a:solidFill>
          <a:ln/>
        </p:spPr>
      </p:sp>
      <p:sp>
        <p:nvSpPr>
          <p:cNvPr id="17" name="Shape 13"/>
          <p:cNvSpPr/>
          <p:nvPr/>
        </p:nvSpPr>
        <p:spPr>
          <a:xfrm>
            <a:off x="2952512" y="4573667"/>
            <a:ext cx="482679" cy="482679"/>
          </a:xfrm>
          <a:prstGeom prst="roundRect">
            <a:avLst>
              <a:gd name="adj" fmla="val 18942373"/>
            </a:avLst>
          </a:prstGeom>
          <a:solidFill>
            <a:srgbClr val="FFE14D"/>
          </a:solidFill>
          <a:ln/>
        </p:spPr>
      </p:sp>
      <p:pic>
        <p:nvPicPr>
          <p:cNvPr id="1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85267" y="4706422"/>
            <a:ext cx="217170" cy="217170"/>
          </a:xfrm>
          <a:prstGeom prst="rect">
            <a:avLst/>
          </a:prstGeom>
        </p:spPr>
      </p:pic>
      <p:sp>
        <p:nvSpPr>
          <p:cNvPr id="19" name="Text 14"/>
          <p:cNvSpPr/>
          <p:nvPr/>
        </p:nvSpPr>
        <p:spPr>
          <a:xfrm>
            <a:off x="2952512" y="5217200"/>
            <a:ext cx="2018586" cy="223480"/>
          </a:xfrm>
          <a:prstGeom prst="rect">
            <a:avLst/>
          </a:prstGeom>
          <a:noFill/>
          <a:ln/>
        </p:spPr>
        <p:txBody>
          <a:bodyPr wrap="none" lIns="0" tIns="0" rIns="0" bIns="0" rtlCol="0" anchor="t"/>
          <a:lstStyle/>
          <a:p>
            <a:pPr marL="0" indent="0" algn="l">
              <a:lnSpc>
                <a:spcPts val="1750"/>
              </a:lnSpc>
              <a:buNone/>
            </a:pPr>
            <a:r>
              <a:rPr lang="en-US" sz="1400" b="1" dirty="0">
                <a:solidFill>
                  <a:srgbClr val="D7D4CC"/>
                </a:solidFill>
                <a:latin typeface="Comfortaa Bold" pitchFamily="34" charset="0"/>
                <a:ea typeface="Comfortaa Bold" pitchFamily="34" charset="-122"/>
                <a:cs typeface="Comfortaa Bold" pitchFamily="34" charset="-120"/>
              </a:rPr>
              <a:t>T5-Small Transformer</a:t>
            </a:r>
            <a:endParaRPr lang="en-US" sz="1400" dirty="0"/>
          </a:p>
        </p:txBody>
      </p:sp>
      <p:sp>
        <p:nvSpPr>
          <p:cNvPr id="20" name="Text 15"/>
          <p:cNvSpPr/>
          <p:nvPr/>
        </p:nvSpPr>
        <p:spPr>
          <a:xfrm>
            <a:off x="2952512" y="5537121"/>
            <a:ext cx="4121348" cy="1030129"/>
          </a:xfrm>
          <a:prstGeom prst="rect">
            <a:avLst/>
          </a:prstGeom>
          <a:noFill/>
          <a:ln/>
        </p:spPr>
        <p:txBody>
          <a:bodyPr wrap="square" lIns="0" tIns="0" rIns="0" bIns="0" rtlCol="0" anchor="t"/>
          <a:lstStyle/>
          <a:p>
            <a:pPr marL="0" indent="0" algn="l">
              <a:lnSpc>
                <a:spcPts val="2000"/>
              </a:lnSpc>
              <a:buNone/>
            </a:pPr>
            <a:r>
              <a:rPr lang="en-US" sz="1250" dirty="0">
                <a:solidFill>
                  <a:srgbClr val="D7D4CC"/>
                </a:solidFill>
                <a:latin typeface="Raleway Medium" pitchFamily="34" charset="0"/>
                <a:ea typeface="Raleway Medium" pitchFamily="34" charset="-122"/>
                <a:cs typeface="Raleway Medium" pitchFamily="34" charset="-120"/>
              </a:rPr>
              <a:t>Utilized for its advanced capabilities in abstractive summarization, benefiting from </a:t>
            </a:r>
            <a:r>
              <a:rPr lang="en-US" sz="1250" b="1" dirty="0">
                <a:solidFill>
                  <a:srgbClr val="D7D4CC"/>
                </a:solidFill>
                <a:latin typeface="Raleway Medium" pitchFamily="34" charset="0"/>
                <a:ea typeface="Raleway Medium" pitchFamily="34" charset="-122"/>
                <a:cs typeface="Raleway Medium" pitchFamily="34" charset="-120"/>
              </a:rPr>
              <a:t>pre-trained knowledge and lower computational cost</a:t>
            </a:r>
            <a:r>
              <a:rPr lang="en-US" sz="1250" dirty="0">
                <a:solidFill>
                  <a:srgbClr val="D7D4CC"/>
                </a:solidFill>
                <a:latin typeface="Raleway Medium" pitchFamily="34" charset="0"/>
                <a:ea typeface="Raleway Medium" pitchFamily="34" charset="-122"/>
                <a:cs typeface="Raleway Medium" pitchFamily="34" charset="-120"/>
              </a:rPr>
              <a:t> compared to larger models.</a:t>
            </a:r>
            <a:endParaRPr lang="en-US" sz="1250" dirty="0"/>
          </a:p>
        </p:txBody>
      </p:sp>
      <p:sp>
        <p:nvSpPr>
          <p:cNvPr id="21" name="Shape 16"/>
          <p:cNvSpPr/>
          <p:nvPr/>
        </p:nvSpPr>
        <p:spPr>
          <a:xfrm>
            <a:off x="7395567" y="4412813"/>
            <a:ext cx="4443174" cy="2315289"/>
          </a:xfrm>
          <a:prstGeom prst="roundRect">
            <a:avLst>
              <a:gd name="adj" fmla="val 10425"/>
            </a:avLst>
          </a:prstGeom>
          <a:solidFill>
            <a:srgbClr val="46464A"/>
          </a:solidFill>
          <a:ln/>
        </p:spPr>
      </p:sp>
      <p:sp>
        <p:nvSpPr>
          <p:cNvPr id="22" name="Shape 17"/>
          <p:cNvSpPr/>
          <p:nvPr/>
        </p:nvSpPr>
        <p:spPr>
          <a:xfrm>
            <a:off x="7556421" y="4573667"/>
            <a:ext cx="482679" cy="482679"/>
          </a:xfrm>
          <a:prstGeom prst="roundRect">
            <a:avLst>
              <a:gd name="adj" fmla="val 18942373"/>
            </a:avLst>
          </a:prstGeom>
          <a:solidFill>
            <a:srgbClr val="FFE14D"/>
          </a:solidFill>
          <a:ln/>
        </p:spPr>
      </p:sp>
      <p:pic>
        <p:nvPicPr>
          <p:cNvPr id="2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89175" y="4706422"/>
            <a:ext cx="217170" cy="217170"/>
          </a:xfrm>
          <a:prstGeom prst="rect">
            <a:avLst/>
          </a:prstGeom>
        </p:spPr>
      </p:pic>
      <p:sp>
        <p:nvSpPr>
          <p:cNvPr id="24" name="Text 18"/>
          <p:cNvSpPr/>
          <p:nvPr/>
        </p:nvSpPr>
        <p:spPr>
          <a:xfrm>
            <a:off x="7556421" y="5217200"/>
            <a:ext cx="3841671" cy="223480"/>
          </a:xfrm>
          <a:prstGeom prst="rect">
            <a:avLst/>
          </a:prstGeom>
          <a:noFill/>
          <a:ln/>
        </p:spPr>
        <p:txBody>
          <a:bodyPr wrap="none" lIns="0" tIns="0" rIns="0" bIns="0" rtlCol="0" anchor="t"/>
          <a:lstStyle/>
          <a:p>
            <a:pPr marL="0" indent="0" algn="l">
              <a:lnSpc>
                <a:spcPts val="1750"/>
              </a:lnSpc>
              <a:buNone/>
            </a:pPr>
            <a:r>
              <a:rPr lang="en-US" sz="1400" b="1" dirty="0">
                <a:solidFill>
                  <a:srgbClr val="D7D4CC"/>
                </a:solidFill>
                <a:latin typeface="Comfortaa Bold" pitchFamily="34" charset="0"/>
                <a:ea typeface="Comfortaa Bold" pitchFamily="34" charset="-122"/>
                <a:cs typeface="Comfortaa Bold" pitchFamily="34" charset="-120"/>
              </a:rPr>
              <a:t>NMF (Non-Negative Matrix Factorization)</a:t>
            </a:r>
            <a:endParaRPr lang="en-US" sz="1400" dirty="0"/>
          </a:p>
        </p:txBody>
      </p:sp>
      <p:sp>
        <p:nvSpPr>
          <p:cNvPr id="25" name="Text 19"/>
          <p:cNvSpPr/>
          <p:nvPr/>
        </p:nvSpPr>
        <p:spPr>
          <a:xfrm>
            <a:off x="7556421" y="5537121"/>
            <a:ext cx="4121468" cy="772597"/>
          </a:xfrm>
          <a:prstGeom prst="rect">
            <a:avLst/>
          </a:prstGeom>
          <a:noFill/>
          <a:ln/>
        </p:spPr>
        <p:txBody>
          <a:bodyPr wrap="square" lIns="0" tIns="0" rIns="0" bIns="0" rtlCol="0" anchor="t"/>
          <a:lstStyle/>
          <a:p>
            <a:pPr marL="0" indent="0" algn="l">
              <a:lnSpc>
                <a:spcPts val="2000"/>
              </a:lnSpc>
              <a:buNone/>
            </a:pPr>
            <a:r>
              <a:rPr lang="en-US" sz="1250" dirty="0">
                <a:solidFill>
                  <a:srgbClr val="D7D4CC"/>
                </a:solidFill>
                <a:latin typeface="Raleway Medium" pitchFamily="34" charset="0"/>
                <a:ea typeface="Raleway Medium" pitchFamily="34" charset="-122"/>
                <a:cs typeface="Raleway Medium" pitchFamily="34" charset="-120"/>
              </a:rPr>
              <a:t>Chosen for its </a:t>
            </a:r>
            <a:r>
              <a:rPr lang="en-US" sz="1250" b="1" dirty="0">
                <a:solidFill>
                  <a:srgbClr val="D7D4CC"/>
                </a:solidFill>
                <a:latin typeface="Raleway Medium" pitchFamily="34" charset="0"/>
                <a:ea typeface="Raleway Medium" pitchFamily="34" charset="-122"/>
                <a:cs typeface="Raleway Medium" pitchFamily="34" charset="-120"/>
              </a:rPr>
              <a:t>effectiveness in separating and identifying distinct topics</a:t>
            </a:r>
            <a:r>
              <a:rPr lang="en-US" sz="1250" dirty="0">
                <a:solidFill>
                  <a:srgbClr val="D7D4CC"/>
                </a:solidFill>
                <a:latin typeface="Raleway Medium" pitchFamily="34" charset="0"/>
                <a:ea typeface="Raleway Medium" pitchFamily="34" charset="-122"/>
                <a:cs typeface="Raleway Medium" pitchFamily="34" charset="-120"/>
              </a:rPr>
              <a:t> within textual data, yielding clear topic clusters.</a:t>
            </a:r>
            <a:endParaRPr lang="en-US" sz="1250" dirty="0"/>
          </a:p>
        </p:txBody>
      </p:sp>
      <p:sp>
        <p:nvSpPr>
          <p:cNvPr id="26" name="Text 20"/>
          <p:cNvSpPr/>
          <p:nvPr/>
        </p:nvSpPr>
        <p:spPr>
          <a:xfrm>
            <a:off x="3032998" y="7090053"/>
            <a:ext cx="8805743" cy="515064"/>
          </a:xfrm>
          <a:prstGeom prst="rect">
            <a:avLst/>
          </a:prstGeom>
          <a:noFill/>
          <a:ln/>
        </p:spPr>
        <p:txBody>
          <a:bodyPr wrap="square" lIns="0" tIns="0" rIns="0" bIns="0" rtlCol="0" anchor="t"/>
          <a:lstStyle/>
          <a:p>
            <a:pPr marL="0" indent="0" algn="l">
              <a:lnSpc>
                <a:spcPts val="2000"/>
              </a:lnSpc>
              <a:buNone/>
            </a:pPr>
            <a:r>
              <a:rPr lang="en-US" sz="1250" dirty="0">
                <a:solidFill>
                  <a:srgbClr val="D7D4CC"/>
                </a:solidFill>
                <a:latin typeface="Raleway Medium" pitchFamily="34" charset="0"/>
                <a:ea typeface="Raleway Medium" pitchFamily="34" charset="-122"/>
                <a:cs typeface="Raleway Medium" pitchFamily="34" charset="-120"/>
              </a:rPr>
              <a:t>INSIGHTIQ meticulously balances performance, simplicity, and computational efficiency to deliver superior text analysis.</a:t>
            </a:r>
            <a:endParaRPr lang="en-US" sz="1250" dirty="0"/>
          </a:p>
        </p:txBody>
      </p:sp>
      <p:sp>
        <p:nvSpPr>
          <p:cNvPr id="27" name="Shape 21"/>
          <p:cNvSpPr/>
          <p:nvPr/>
        </p:nvSpPr>
        <p:spPr>
          <a:xfrm>
            <a:off x="2791658" y="6909078"/>
            <a:ext cx="22860" cy="877014"/>
          </a:xfrm>
          <a:prstGeom prst="rect">
            <a:avLst/>
          </a:prstGeom>
          <a:solidFill>
            <a:srgbClr val="FFE14D"/>
          </a:solidFill>
          <a:ln/>
        </p:spPr>
      </p:sp>
      <p:sp>
        <p:nvSpPr>
          <p:cNvPr id="28" name="Rectangle 27">
            <a:extLst>
              <a:ext uri="{FF2B5EF4-FFF2-40B4-BE49-F238E27FC236}">
                <a16:creationId xmlns:a16="http://schemas.microsoft.com/office/drawing/2014/main" id="{12F0B913-D948-E9B8-C1A5-D491A55D364B}"/>
              </a:ext>
            </a:extLst>
          </p:cNvPr>
          <p:cNvSpPr/>
          <p:nvPr/>
        </p:nvSpPr>
        <p:spPr>
          <a:xfrm>
            <a:off x="12600878" y="7716644"/>
            <a:ext cx="2029522" cy="512956"/>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473166" y="749975"/>
            <a:ext cx="7819430" cy="478393"/>
          </a:xfrm>
          <a:prstGeom prst="rect">
            <a:avLst/>
          </a:prstGeom>
          <a:noFill/>
          <a:ln/>
        </p:spPr>
        <p:txBody>
          <a:bodyPr wrap="none" lIns="0" tIns="0" rIns="0" bIns="0" rtlCol="0" anchor="t"/>
          <a:lstStyle/>
          <a:p>
            <a:pPr marL="0" indent="0" algn="l">
              <a:lnSpc>
                <a:spcPts val="3750"/>
              </a:lnSpc>
              <a:buNone/>
            </a:pPr>
            <a:r>
              <a:rPr lang="en-US" sz="3000" b="1" dirty="0">
                <a:solidFill>
                  <a:srgbClr val="FFE14D"/>
                </a:solidFill>
                <a:latin typeface="Comfortaa Bold" pitchFamily="34" charset="0"/>
                <a:ea typeface="Comfortaa Bold" pitchFamily="34" charset="-122"/>
                <a:cs typeface="Comfortaa Bold" pitchFamily="34" charset="-120"/>
              </a:rPr>
              <a:t>INSIGHTIQ in Action: Results &amp; Outputs</a:t>
            </a:r>
            <a:endParaRPr lang="en-US" sz="3000" dirty="0"/>
          </a:p>
        </p:txBody>
      </p:sp>
      <p:sp>
        <p:nvSpPr>
          <p:cNvPr id="3" name="Text 1"/>
          <p:cNvSpPr/>
          <p:nvPr/>
        </p:nvSpPr>
        <p:spPr>
          <a:xfrm>
            <a:off x="2473166" y="1658898"/>
            <a:ext cx="3895368" cy="287060"/>
          </a:xfrm>
          <a:prstGeom prst="rect">
            <a:avLst/>
          </a:prstGeom>
          <a:noFill/>
          <a:ln/>
        </p:spPr>
        <p:txBody>
          <a:bodyPr wrap="none" lIns="0" tIns="0" rIns="0" bIns="0" rtlCol="0" anchor="t"/>
          <a:lstStyle/>
          <a:p>
            <a:pPr marL="0" indent="0" algn="l">
              <a:lnSpc>
                <a:spcPts val="2250"/>
              </a:lnSpc>
              <a:buNone/>
            </a:pPr>
            <a:r>
              <a:rPr lang="en-US" sz="1800" b="1" dirty="0">
                <a:solidFill>
                  <a:srgbClr val="FFE14D"/>
                </a:solidFill>
                <a:latin typeface="Comfortaa Bold" pitchFamily="34" charset="0"/>
                <a:ea typeface="Comfortaa Bold" pitchFamily="34" charset="-122"/>
                <a:cs typeface="Comfortaa Bold" pitchFamily="34" charset="-120"/>
              </a:rPr>
              <a:t>Real-time, User-Friendly Insights</a:t>
            </a:r>
            <a:endParaRPr lang="en-US" sz="1800" dirty="0"/>
          </a:p>
        </p:txBody>
      </p:sp>
      <p:sp>
        <p:nvSpPr>
          <p:cNvPr id="4" name="Text 2"/>
          <p:cNvSpPr/>
          <p:nvPr/>
        </p:nvSpPr>
        <p:spPr>
          <a:xfrm>
            <a:off x="2473166" y="2118122"/>
            <a:ext cx="5642372" cy="826889"/>
          </a:xfrm>
          <a:prstGeom prst="rect">
            <a:avLst/>
          </a:prstGeom>
          <a:noFill/>
          <a:ln/>
        </p:spPr>
        <p:txBody>
          <a:bodyPr wrap="square" lIns="0" tIns="0" rIns="0" bIns="0" rtlCol="0" anchor="t"/>
          <a:lstStyle/>
          <a:p>
            <a:pPr marL="0" indent="0" algn="l">
              <a:lnSpc>
                <a:spcPts val="2150"/>
              </a:lnSpc>
              <a:buNone/>
            </a:pPr>
            <a:r>
              <a:rPr lang="en-US" sz="1350" dirty="0">
                <a:solidFill>
                  <a:srgbClr val="D7D4CC"/>
                </a:solidFill>
                <a:latin typeface="Raleway Medium" pitchFamily="34" charset="0"/>
                <a:ea typeface="Raleway Medium" pitchFamily="34" charset="-122"/>
                <a:cs typeface="Raleway Medium" pitchFamily="34" charset="-120"/>
              </a:rPr>
              <a:t>INSIGHTIQ is engineered to deliver analytical results instantaneously, ensuring that users receive timely feedback. The output interface is meticulously designed for clarity and ease of interpretation.</a:t>
            </a:r>
            <a:endParaRPr lang="en-US" sz="1350" dirty="0"/>
          </a:p>
        </p:txBody>
      </p:sp>
      <p:sp>
        <p:nvSpPr>
          <p:cNvPr id="5" name="Text 3"/>
          <p:cNvSpPr/>
          <p:nvPr/>
        </p:nvSpPr>
        <p:spPr>
          <a:xfrm>
            <a:off x="2473166" y="3100030"/>
            <a:ext cx="5642372" cy="551259"/>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D7D4CC"/>
                </a:solidFill>
                <a:latin typeface="Raleway Medium" pitchFamily="34" charset="0"/>
                <a:ea typeface="Raleway Medium" pitchFamily="34" charset="-122"/>
                <a:cs typeface="Raleway Medium" pitchFamily="34" charset="-120"/>
              </a:rPr>
              <a:t>Sentiment Prediction:</a:t>
            </a:r>
            <a:r>
              <a:rPr lang="en-US" sz="1350" dirty="0">
                <a:solidFill>
                  <a:srgbClr val="D7D4CC"/>
                </a:solidFill>
                <a:latin typeface="Raleway Medium" pitchFamily="34" charset="0"/>
                <a:ea typeface="Raleway Medium" pitchFamily="34" charset="-122"/>
                <a:cs typeface="Raleway Medium" pitchFamily="34" charset="-120"/>
              </a:rPr>
              <a:t> A clear indicator of the overall emotional tone.</a:t>
            </a:r>
            <a:endParaRPr lang="en-US" sz="1350" dirty="0"/>
          </a:p>
        </p:txBody>
      </p:sp>
      <p:sp>
        <p:nvSpPr>
          <p:cNvPr id="6" name="Text 4"/>
          <p:cNvSpPr/>
          <p:nvPr/>
        </p:nvSpPr>
        <p:spPr>
          <a:xfrm>
            <a:off x="2473166" y="3711535"/>
            <a:ext cx="5642372" cy="551259"/>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D7D4CC"/>
                </a:solidFill>
                <a:latin typeface="Raleway Medium" pitchFamily="34" charset="0"/>
                <a:ea typeface="Raleway Medium" pitchFamily="34" charset="-122"/>
                <a:cs typeface="Raleway Medium" pitchFamily="34" charset="-120"/>
              </a:rPr>
              <a:t>Generated Summary:</a:t>
            </a:r>
            <a:r>
              <a:rPr lang="en-US" sz="1350" dirty="0">
                <a:solidFill>
                  <a:srgbClr val="D7D4CC"/>
                </a:solidFill>
                <a:latin typeface="Raleway Medium" pitchFamily="34" charset="0"/>
                <a:ea typeface="Raleway Medium" pitchFamily="34" charset="-122"/>
                <a:cs typeface="Raleway Medium" pitchFamily="34" charset="-120"/>
              </a:rPr>
              <a:t> Concise overviews, both extractive and abstractive, for rapid understanding.</a:t>
            </a:r>
            <a:endParaRPr lang="en-US" sz="1350" dirty="0"/>
          </a:p>
        </p:txBody>
      </p:sp>
      <p:sp>
        <p:nvSpPr>
          <p:cNvPr id="7" name="Text 5"/>
          <p:cNvSpPr/>
          <p:nvPr/>
        </p:nvSpPr>
        <p:spPr>
          <a:xfrm>
            <a:off x="2473166" y="4323040"/>
            <a:ext cx="5642372" cy="551259"/>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D7D4CC"/>
                </a:solidFill>
                <a:latin typeface="Raleway Medium" pitchFamily="34" charset="0"/>
                <a:ea typeface="Raleway Medium" pitchFamily="34" charset="-122"/>
                <a:cs typeface="Raleway Medium" pitchFamily="34" charset="-120"/>
              </a:rPr>
              <a:t>Topic Keywords:</a:t>
            </a:r>
            <a:r>
              <a:rPr lang="en-US" sz="1350" dirty="0">
                <a:solidFill>
                  <a:srgbClr val="D7D4CC"/>
                </a:solidFill>
                <a:latin typeface="Raleway Medium" pitchFamily="34" charset="0"/>
                <a:ea typeface="Raleway Medium" pitchFamily="34" charset="-122"/>
                <a:cs typeface="Raleway Medium" pitchFamily="34" charset="-120"/>
              </a:rPr>
              <a:t> Highlights the most relevant keywords associated with identified themes.</a:t>
            </a:r>
            <a:endParaRPr lang="en-US" sz="1350" dirty="0"/>
          </a:p>
        </p:txBody>
      </p:sp>
      <p:sp>
        <p:nvSpPr>
          <p:cNvPr id="8" name="Text 6"/>
          <p:cNvSpPr/>
          <p:nvPr/>
        </p:nvSpPr>
        <p:spPr>
          <a:xfrm>
            <a:off x="2473166" y="4934545"/>
            <a:ext cx="5642372" cy="551259"/>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D7D4CC"/>
                </a:solidFill>
                <a:latin typeface="Raleway Medium" pitchFamily="34" charset="0"/>
                <a:ea typeface="Raleway Medium" pitchFamily="34" charset="-122"/>
                <a:cs typeface="Raleway Medium" pitchFamily="34" charset="-120"/>
              </a:rPr>
              <a:t>Visualizations:</a:t>
            </a:r>
            <a:r>
              <a:rPr lang="en-US" sz="1350" dirty="0">
                <a:solidFill>
                  <a:srgbClr val="D7D4CC"/>
                </a:solidFill>
                <a:latin typeface="Raleway Medium" pitchFamily="34" charset="0"/>
                <a:ea typeface="Raleway Medium" pitchFamily="34" charset="-122"/>
                <a:cs typeface="Raleway Medium" pitchFamily="34" charset="-120"/>
              </a:rPr>
              <a:t> Dynamic word clouds and interactive plots for an engaging data exploration experience.</a:t>
            </a:r>
            <a:endParaRPr lang="en-US" sz="1350" dirty="0"/>
          </a:p>
        </p:txBody>
      </p:sp>
      <p:sp>
        <p:nvSpPr>
          <p:cNvPr id="9" name="Text 7"/>
          <p:cNvSpPr/>
          <p:nvPr/>
        </p:nvSpPr>
        <p:spPr>
          <a:xfrm>
            <a:off x="2473166" y="5640824"/>
            <a:ext cx="5642372" cy="826889"/>
          </a:xfrm>
          <a:prstGeom prst="rect">
            <a:avLst/>
          </a:prstGeom>
          <a:noFill/>
          <a:ln/>
        </p:spPr>
        <p:txBody>
          <a:bodyPr wrap="square" lIns="0" tIns="0" rIns="0" bIns="0" rtlCol="0" anchor="t"/>
          <a:lstStyle/>
          <a:p>
            <a:pPr marL="0" indent="0" algn="l">
              <a:lnSpc>
                <a:spcPts val="2150"/>
              </a:lnSpc>
              <a:buNone/>
            </a:pPr>
            <a:r>
              <a:rPr lang="en-US" sz="1350" dirty="0">
                <a:solidFill>
                  <a:srgbClr val="D7D4CC"/>
                </a:solidFill>
                <a:latin typeface="Raleway Medium" pitchFamily="34" charset="0"/>
                <a:ea typeface="Raleway Medium" pitchFamily="34" charset="-122"/>
                <a:cs typeface="Raleway Medium" pitchFamily="34" charset="-120"/>
              </a:rPr>
              <a:t>All outputs are generated </a:t>
            </a:r>
            <a:r>
              <a:rPr lang="en-US" sz="1350" b="1" dirty="0">
                <a:solidFill>
                  <a:srgbClr val="D7D4CC"/>
                </a:solidFill>
                <a:latin typeface="Raleway Medium" pitchFamily="34" charset="0"/>
                <a:ea typeface="Raleway Medium" pitchFamily="34" charset="-122"/>
                <a:cs typeface="Raleway Medium" pitchFamily="34" charset="-120"/>
              </a:rPr>
              <a:t>in real-time</a:t>
            </a:r>
            <a:r>
              <a:rPr lang="en-US" sz="1350" dirty="0">
                <a:solidFill>
                  <a:srgbClr val="D7D4CC"/>
                </a:solidFill>
                <a:latin typeface="Raleway Medium" pitchFamily="34" charset="0"/>
                <a:ea typeface="Raleway Medium" pitchFamily="34" charset="-122"/>
                <a:cs typeface="Raleway Medium" pitchFamily="34" charset="-120"/>
              </a:rPr>
              <a:t>, with results that are consistently </a:t>
            </a:r>
            <a:r>
              <a:rPr lang="en-US" sz="1350" b="1" dirty="0">
                <a:solidFill>
                  <a:srgbClr val="D7D4CC"/>
                </a:solidFill>
                <a:latin typeface="Raleway Medium" pitchFamily="34" charset="0"/>
                <a:ea typeface="Raleway Medium" pitchFamily="34" charset="-122"/>
                <a:cs typeface="Raleway Medium" pitchFamily="34" charset="-120"/>
              </a:rPr>
              <a:t>clear and user-friendly</a:t>
            </a:r>
            <a:r>
              <a:rPr lang="en-US" sz="1350" dirty="0">
                <a:solidFill>
                  <a:srgbClr val="D7D4CC"/>
                </a:solidFill>
                <a:latin typeface="Raleway Medium" pitchFamily="34" charset="0"/>
                <a:ea typeface="Raleway Medium" pitchFamily="34" charset="-122"/>
                <a:cs typeface="Raleway Medium" pitchFamily="34" charset="-120"/>
              </a:rPr>
              <a:t>, fostering efficient decision-making.</a:t>
            </a:r>
            <a:endParaRPr lang="en-US" sz="1350" dirty="0"/>
          </a:p>
        </p:txBody>
      </p:sp>
      <p:pic>
        <p:nvPicPr>
          <p:cNvPr id="10" name="Image 0" descr="preencoded.png"/>
          <p:cNvPicPr>
            <a:picLocks noChangeAspect="1"/>
          </p:cNvPicPr>
          <p:nvPr/>
        </p:nvPicPr>
        <p:blipFill>
          <a:blip r:embed="rId3"/>
          <a:stretch>
            <a:fillRect/>
          </a:stretch>
        </p:blipFill>
        <p:spPr>
          <a:xfrm>
            <a:off x="8543211" y="1680448"/>
            <a:ext cx="3621524" cy="1565077"/>
          </a:xfrm>
          <a:prstGeom prst="rect">
            <a:avLst/>
          </a:prstGeom>
        </p:spPr>
      </p:pic>
      <p:sp>
        <p:nvSpPr>
          <p:cNvPr id="11" name="Text 8"/>
          <p:cNvSpPr/>
          <p:nvPr/>
        </p:nvSpPr>
        <p:spPr>
          <a:xfrm>
            <a:off x="8543211" y="3439239"/>
            <a:ext cx="3621524" cy="275630"/>
          </a:xfrm>
          <a:prstGeom prst="rect">
            <a:avLst/>
          </a:prstGeom>
          <a:noFill/>
          <a:ln/>
        </p:spPr>
        <p:txBody>
          <a:bodyPr wrap="none" lIns="0" tIns="0" rIns="0" bIns="0" rtlCol="0" anchor="t"/>
          <a:lstStyle/>
          <a:p>
            <a:pPr marL="0" indent="0" algn="l">
              <a:lnSpc>
                <a:spcPts val="2150"/>
              </a:lnSpc>
              <a:buNone/>
            </a:pPr>
            <a:endParaRPr lang="en-US" sz="1350" dirty="0"/>
          </a:p>
        </p:txBody>
      </p:sp>
      <p:sp>
        <p:nvSpPr>
          <p:cNvPr id="12" name="Text 9"/>
          <p:cNvSpPr/>
          <p:nvPr/>
        </p:nvSpPr>
        <p:spPr>
          <a:xfrm>
            <a:off x="8543211" y="3869888"/>
            <a:ext cx="3621524" cy="275630"/>
          </a:xfrm>
          <a:prstGeom prst="rect">
            <a:avLst/>
          </a:prstGeom>
          <a:noFill/>
          <a:ln/>
        </p:spPr>
        <p:txBody>
          <a:bodyPr wrap="none" lIns="0" tIns="0" rIns="0" bIns="0" rtlCol="0" anchor="t"/>
          <a:lstStyle/>
          <a:p>
            <a:pPr marL="0" indent="0" algn="l">
              <a:lnSpc>
                <a:spcPts val="2150"/>
              </a:lnSpc>
              <a:buNone/>
            </a:pPr>
            <a:endParaRPr lang="en-US" sz="1350" dirty="0"/>
          </a:p>
        </p:txBody>
      </p:sp>
      <p:sp>
        <p:nvSpPr>
          <p:cNvPr id="13" name="Text 10"/>
          <p:cNvSpPr/>
          <p:nvPr/>
        </p:nvSpPr>
        <p:spPr>
          <a:xfrm>
            <a:off x="8543211" y="4300538"/>
            <a:ext cx="3621524" cy="275630"/>
          </a:xfrm>
          <a:prstGeom prst="rect">
            <a:avLst/>
          </a:prstGeom>
          <a:noFill/>
          <a:ln/>
        </p:spPr>
        <p:txBody>
          <a:bodyPr wrap="none" lIns="0" tIns="0" rIns="0" bIns="0" rtlCol="0" anchor="t"/>
          <a:lstStyle/>
          <a:p>
            <a:pPr marL="0" indent="0" algn="l">
              <a:lnSpc>
                <a:spcPts val="2150"/>
              </a:lnSpc>
              <a:buNone/>
            </a:pPr>
            <a:endParaRPr lang="en-US" sz="1350" dirty="0"/>
          </a:p>
        </p:txBody>
      </p:sp>
      <p:pic>
        <p:nvPicPr>
          <p:cNvPr id="14" name="Image 1" descr="preencoded.png"/>
          <p:cNvPicPr>
            <a:picLocks noChangeAspect="1"/>
          </p:cNvPicPr>
          <p:nvPr/>
        </p:nvPicPr>
        <p:blipFill>
          <a:blip r:embed="rId4"/>
          <a:stretch>
            <a:fillRect/>
          </a:stretch>
        </p:blipFill>
        <p:spPr>
          <a:xfrm>
            <a:off x="8543211" y="4769882"/>
            <a:ext cx="3621524" cy="1567339"/>
          </a:xfrm>
          <a:prstGeom prst="rect">
            <a:avLst/>
          </a:prstGeom>
        </p:spPr>
      </p:pic>
      <p:sp>
        <p:nvSpPr>
          <p:cNvPr id="15" name="Text 11"/>
          <p:cNvSpPr/>
          <p:nvPr/>
        </p:nvSpPr>
        <p:spPr>
          <a:xfrm>
            <a:off x="2731532" y="7010162"/>
            <a:ext cx="9425702" cy="275630"/>
          </a:xfrm>
          <a:prstGeom prst="rect">
            <a:avLst/>
          </a:prstGeom>
          <a:noFill/>
          <a:ln/>
        </p:spPr>
        <p:txBody>
          <a:bodyPr wrap="none" lIns="0" tIns="0" rIns="0" bIns="0" rtlCol="0" anchor="t"/>
          <a:lstStyle/>
          <a:p>
            <a:pPr marL="0" indent="0" algn="l">
              <a:lnSpc>
                <a:spcPts val="2150"/>
              </a:lnSpc>
              <a:buNone/>
            </a:pPr>
            <a:r>
              <a:rPr lang="en-US" sz="1350" dirty="0">
                <a:solidFill>
                  <a:srgbClr val="D7D4CC"/>
                </a:solidFill>
                <a:latin typeface="Raleway Medium" pitchFamily="34" charset="0"/>
                <a:ea typeface="Raleway Medium" pitchFamily="34" charset="-122"/>
                <a:cs typeface="Raleway Medium" pitchFamily="34" charset="-120"/>
              </a:rPr>
              <a:t>INSIGHTIQ delivers immediate and digestible insights, transforming complex text into actionable intelligence.</a:t>
            </a:r>
            <a:endParaRPr lang="en-US" sz="1350" dirty="0"/>
          </a:p>
        </p:txBody>
      </p:sp>
      <p:sp>
        <p:nvSpPr>
          <p:cNvPr id="16" name="Shape 12"/>
          <p:cNvSpPr/>
          <p:nvPr/>
        </p:nvSpPr>
        <p:spPr>
          <a:xfrm>
            <a:off x="2473166" y="6816447"/>
            <a:ext cx="22860" cy="663059"/>
          </a:xfrm>
          <a:prstGeom prst="rect">
            <a:avLst/>
          </a:prstGeom>
          <a:solidFill>
            <a:srgbClr val="FFE14D"/>
          </a:solidFill>
          <a:ln/>
        </p:spPr>
      </p:sp>
      <p:sp>
        <p:nvSpPr>
          <p:cNvPr id="17" name="Rectangle 16">
            <a:extLst>
              <a:ext uri="{FF2B5EF4-FFF2-40B4-BE49-F238E27FC236}">
                <a16:creationId xmlns:a16="http://schemas.microsoft.com/office/drawing/2014/main" id="{8A5C88D5-EA57-A24E-77E0-D42A44900767}"/>
              </a:ext>
            </a:extLst>
          </p:cNvPr>
          <p:cNvSpPr/>
          <p:nvPr/>
        </p:nvSpPr>
        <p:spPr>
          <a:xfrm>
            <a:off x="12600878" y="7716644"/>
            <a:ext cx="2029522" cy="512956"/>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1170</Words>
  <Application>Microsoft Office PowerPoint</Application>
  <PresentationFormat>Custom</PresentationFormat>
  <Paragraphs>119</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Comfortaa Bold</vt:lpstr>
      <vt:lpstr>Arial</vt:lpstr>
      <vt:lpstr>Bahnschrift</vt:lpstr>
      <vt:lpstr>Raleway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sudhamshu</dc:creator>
  <cp:lastModifiedBy>Sudhamshu Rama</cp:lastModifiedBy>
  <cp:revision>2</cp:revision>
  <dcterms:created xsi:type="dcterms:W3CDTF">2026-01-20T17:59:42Z</dcterms:created>
  <dcterms:modified xsi:type="dcterms:W3CDTF">2026-01-20T18:06:17Z</dcterms:modified>
</cp:coreProperties>
</file>